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82" r:id="rId2"/>
    <p:sldId id="305" r:id="rId3"/>
    <p:sldId id="309" r:id="rId4"/>
    <p:sldId id="310" r:id="rId5"/>
    <p:sldId id="267" r:id="rId6"/>
    <p:sldId id="307" r:id="rId7"/>
  </p:sldIdLst>
  <p:sldSz cx="12192000" cy="6858000"/>
  <p:notesSz cx="6858000" cy="210502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E9584F-AC41-4B6F-97C3-87FE06F94F07}" v="382" dt="2019-10-25T16:32:28.757"/>
    <p1510:client id="{46B3D94F-4235-4C76-A69E-55DABD578A14}" v="1922" dt="2019-10-20T21:04:43.241"/>
    <p1510:client id="{4A5DFE7D-3E52-4ADE-94B1-54BA0734E50B}" v="153" dt="2019-10-11T16:09:42.594"/>
    <p1510:client id="{958E43AC-E92B-46BA-9324-718776059126}" v="281" dt="2019-10-25T03:22:48.682"/>
    <p1510:client id="{A2E0934E-4E8B-4298-B429-84E364ADFBBF}" v="177" dt="2019-10-25T16:16:06.796"/>
    <p1510:client id="{CD20F6F3-B415-416D-AB34-41CD1DC7D185}" v="98" dt="2019-10-11T16:15:58.9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525C08-2B7A-446A-9C64-57336DECDF6A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5052F0D-CA46-48AD-9FB7-549C92FC93C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Solving slow emergency response times in large cities</a:t>
          </a:r>
        </a:p>
      </dgm:t>
    </dgm:pt>
    <dgm:pt modelId="{3E6D31D9-35E5-4AC1-BEBA-FAB2A0B0EC8B}" type="parTrans" cxnId="{2B1D9FE0-04EB-43B6-B9D5-11AAE6B742EE}">
      <dgm:prSet/>
      <dgm:spPr/>
      <dgm:t>
        <a:bodyPr/>
        <a:lstStyle/>
        <a:p>
          <a:endParaRPr lang="en-US"/>
        </a:p>
      </dgm:t>
    </dgm:pt>
    <dgm:pt modelId="{6EEFED97-CD2B-42C3-A42C-09AAC2F36550}" type="sibTrans" cxnId="{2B1D9FE0-04EB-43B6-B9D5-11AAE6B742EE}">
      <dgm:prSet/>
      <dgm:spPr/>
      <dgm:t>
        <a:bodyPr/>
        <a:lstStyle/>
        <a:p>
          <a:endParaRPr lang="en-US"/>
        </a:p>
      </dgm:t>
    </dgm:pt>
    <dgm:pt modelId="{B19A2CF1-CB1D-44AF-B9C3-8CD01441258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A47AB03-1068-40F1-B49F-3319D306E66E}" type="parTrans" cxnId="{6FC5D899-2AE2-435C-B031-8283312C5D20}">
      <dgm:prSet/>
      <dgm:spPr/>
      <dgm:t>
        <a:bodyPr/>
        <a:lstStyle/>
        <a:p>
          <a:endParaRPr lang="en-US"/>
        </a:p>
      </dgm:t>
    </dgm:pt>
    <dgm:pt modelId="{47FC5D99-FC42-4741-987F-12E8D0EE7A8A}" type="sibTrans" cxnId="{6FC5D899-2AE2-435C-B031-8283312C5D20}">
      <dgm:prSet/>
      <dgm:spPr/>
      <dgm:t>
        <a:bodyPr/>
        <a:lstStyle/>
        <a:p>
          <a:endParaRPr lang="en-US"/>
        </a:p>
      </dgm:t>
    </dgm:pt>
    <dgm:pt modelId="{0B16E162-4958-4E8F-989B-0002C08EC8E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Fills the need for high quality, specialized routing systems for emergency dispatchers</a:t>
          </a:r>
        </a:p>
      </dgm:t>
    </dgm:pt>
    <dgm:pt modelId="{1FFC2B9F-6DF3-41F3-B34A-1B64EAE8680E}" type="parTrans" cxnId="{C34193FC-4D54-4B1F-9D23-306DE0F30C04}">
      <dgm:prSet/>
      <dgm:spPr/>
      <dgm:t>
        <a:bodyPr/>
        <a:lstStyle/>
        <a:p>
          <a:endParaRPr lang="en-US"/>
        </a:p>
      </dgm:t>
    </dgm:pt>
    <dgm:pt modelId="{7FB14038-9A6F-412F-839C-CC2B2FACFA61}" type="sibTrans" cxnId="{C34193FC-4D54-4B1F-9D23-306DE0F30C04}">
      <dgm:prSet/>
      <dgm:spPr/>
      <dgm:t>
        <a:bodyPr/>
        <a:lstStyle/>
        <a:p>
          <a:endParaRPr lang="en-US"/>
        </a:p>
      </dgm:t>
    </dgm:pt>
    <dgm:pt modelId="{917515F5-501E-4692-96CD-6E14572703C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Innovates by utilizing both batch and stream big data coupled with AI to do predictive and reactive trip planning</a:t>
          </a:r>
        </a:p>
      </dgm:t>
    </dgm:pt>
    <dgm:pt modelId="{71AC20F7-0D33-4F17-AE74-193C20B8CB63}" type="parTrans" cxnId="{ABA4E614-A018-4A7E-9570-BF662473A234}">
      <dgm:prSet/>
      <dgm:spPr/>
      <dgm:t>
        <a:bodyPr/>
        <a:lstStyle/>
        <a:p>
          <a:endParaRPr lang="en-US"/>
        </a:p>
      </dgm:t>
    </dgm:pt>
    <dgm:pt modelId="{DD19E435-2EE6-41A7-8042-3FA0B8C4FDF1}" type="sibTrans" cxnId="{ABA4E614-A018-4A7E-9570-BF662473A234}">
      <dgm:prSet/>
      <dgm:spPr/>
      <dgm:t>
        <a:bodyPr/>
        <a:lstStyle/>
        <a:p>
          <a:endParaRPr lang="en-US"/>
        </a:p>
      </dgm:t>
    </dgm:pt>
    <dgm:pt modelId="{D7806326-1396-4EE0-A83D-CF047B15C56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Potentially allows for consumer vehicle routing using batch data</a:t>
          </a:r>
        </a:p>
      </dgm:t>
    </dgm:pt>
    <dgm:pt modelId="{B16B7C9B-D30F-467F-B13B-969DEE0F704B}" type="parTrans" cxnId="{70FB4956-1FC5-4E7D-809C-448E54B13A50}">
      <dgm:prSet/>
      <dgm:spPr/>
      <dgm:t>
        <a:bodyPr/>
        <a:lstStyle/>
        <a:p>
          <a:endParaRPr lang="en-US"/>
        </a:p>
      </dgm:t>
    </dgm:pt>
    <dgm:pt modelId="{C9504105-2A6A-4E90-891D-9A6F082BC9AD}" type="sibTrans" cxnId="{70FB4956-1FC5-4E7D-809C-448E54B13A50}">
      <dgm:prSet/>
      <dgm:spPr/>
      <dgm:t>
        <a:bodyPr/>
        <a:lstStyle/>
        <a:p>
          <a:endParaRPr lang="en-US"/>
        </a:p>
      </dgm:t>
    </dgm:pt>
    <dgm:pt modelId="{8BD57CBE-AABA-417E-A6EC-5A9F4A7D2CD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Adaptable framework allows for multiple qualities of service provided</a:t>
          </a:r>
        </a:p>
      </dgm:t>
    </dgm:pt>
    <dgm:pt modelId="{7E50AAC5-9875-4A8C-A30B-E8578592FF31}" type="parTrans" cxnId="{71D00986-9ADD-464F-ACC7-2926D55A3203}">
      <dgm:prSet/>
      <dgm:spPr/>
      <dgm:t>
        <a:bodyPr/>
        <a:lstStyle/>
        <a:p>
          <a:endParaRPr lang="en-US"/>
        </a:p>
      </dgm:t>
    </dgm:pt>
    <dgm:pt modelId="{36FBA8A6-A06D-49A3-B44C-2557AC96B3F2}" type="sibTrans" cxnId="{71D00986-9ADD-464F-ACC7-2926D55A3203}">
      <dgm:prSet/>
      <dgm:spPr/>
      <dgm:t>
        <a:bodyPr/>
        <a:lstStyle/>
        <a:p>
          <a:endParaRPr lang="en-US"/>
        </a:p>
      </dgm:t>
    </dgm:pt>
    <dgm:pt modelId="{6FF4960E-15B1-40E8-A5D1-A5FA20360051}" type="pres">
      <dgm:prSet presAssocID="{FA525C08-2B7A-446A-9C64-57336DECDF6A}" presName="root" presStyleCnt="0">
        <dgm:presLayoutVars>
          <dgm:dir/>
          <dgm:resizeHandles val="exact"/>
        </dgm:presLayoutVars>
      </dgm:prSet>
      <dgm:spPr/>
    </dgm:pt>
    <dgm:pt modelId="{AFD251EC-EDE1-4B31-9B0F-1696BCDCAD3B}" type="pres">
      <dgm:prSet presAssocID="{15052F0D-CA46-48AD-9FB7-549C92FC93C8}" presName="compNode" presStyleCnt="0"/>
      <dgm:spPr/>
    </dgm:pt>
    <dgm:pt modelId="{7A84ADB8-BABD-4A4C-B608-EC63A32E9B6B}" type="pres">
      <dgm:prSet presAssocID="{15052F0D-CA46-48AD-9FB7-549C92FC93C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AE5157C7-6584-4278-AC65-102E287CB10C}" type="pres">
      <dgm:prSet presAssocID="{15052F0D-CA46-48AD-9FB7-549C92FC93C8}" presName="iconSpace" presStyleCnt="0"/>
      <dgm:spPr/>
    </dgm:pt>
    <dgm:pt modelId="{62F08B27-4434-4CDD-ACE6-0A96297A3BF1}" type="pres">
      <dgm:prSet presAssocID="{15052F0D-CA46-48AD-9FB7-549C92FC93C8}" presName="parTx" presStyleLbl="revTx" presStyleIdx="0" presStyleCnt="10">
        <dgm:presLayoutVars>
          <dgm:chMax val="0"/>
          <dgm:chPref val="0"/>
        </dgm:presLayoutVars>
      </dgm:prSet>
      <dgm:spPr/>
    </dgm:pt>
    <dgm:pt modelId="{C50A3808-DAFC-4C51-A0DC-426638CD972D}" type="pres">
      <dgm:prSet presAssocID="{15052F0D-CA46-48AD-9FB7-549C92FC93C8}" presName="txSpace" presStyleCnt="0"/>
      <dgm:spPr/>
    </dgm:pt>
    <dgm:pt modelId="{314808DF-4402-4BA6-BD2C-725518C6D6D7}" type="pres">
      <dgm:prSet presAssocID="{15052F0D-CA46-48AD-9FB7-549C92FC93C8}" presName="desTx" presStyleLbl="revTx" presStyleIdx="1" presStyleCnt="10">
        <dgm:presLayoutVars/>
      </dgm:prSet>
      <dgm:spPr/>
    </dgm:pt>
    <dgm:pt modelId="{C37E8154-0641-4D2E-9420-F27ECFCEC115}" type="pres">
      <dgm:prSet presAssocID="{6EEFED97-CD2B-42C3-A42C-09AAC2F36550}" presName="sibTrans" presStyleCnt="0"/>
      <dgm:spPr/>
    </dgm:pt>
    <dgm:pt modelId="{C8140CEF-6C35-4FFD-9D2F-844A04AF5B01}" type="pres">
      <dgm:prSet presAssocID="{0B16E162-4958-4E8F-989B-0002C08EC8E1}" presName="compNode" presStyleCnt="0"/>
      <dgm:spPr/>
    </dgm:pt>
    <dgm:pt modelId="{4D53433C-26E7-430B-94E3-94B2109A250D}" type="pres">
      <dgm:prSet presAssocID="{0B16E162-4958-4E8F-989B-0002C08EC8E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mbulance"/>
        </a:ext>
      </dgm:extLst>
    </dgm:pt>
    <dgm:pt modelId="{654583D2-A70E-439F-86AF-39E4DCA3BB0A}" type="pres">
      <dgm:prSet presAssocID="{0B16E162-4958-4E8F-989B-0002C08EC8E1}" presName="iconSpace" presStyleCnt="0"/>
      <dgm:spPr/>
    </dgm:pt>
    <dgm:pt modelId="{D4AA098E-F180-49DB-93BB-C1E0AAC7810F}" type="pres">
      <dgm:prSet presAssocID="{0B16E162-4958-4E8F-989B-0002C08EC8E1}" presName="parTx" presStyleLbl="revTx" presStyleIdx="2" presStyleCnt="10">
        <dgm:presLayoutVars>
          <dgm:chMax val="0"/>
          <dgm:chPref val="0"/>
        </dgm:presLayoutVars>
      </dgm:prSet>
      <dgm:spPr/>
    </dgm:pt>
    <dgm:pt modelId="{CE7681FA-9B6F-4ED1-9CAE-CF21905EB38D}" type="pres">
      <dgm:prSet presAssocID="{0B16E162-4958-4E8F-989B-0002C08EC8E1}" presName="txSpace" presStyleCnt="0"/>
      <dgm:spPr/>
    </dgm:pt>
    <dgm:pt modelId="{88F4AE3B-726E-4DB3-A9E1-E69262C8AB9D}" type="pres">
      <dgm:prSet presAssocID="{0B16E162-4958-4E8F-989B-0002C08EC8E1}" presName="desTx" presStyleLbl="revTx" presStyleIdx="3" presStyleCnt="10">
        <dgm:presLayoutVars/>
      </dgm:prSet>
      <dgm:spPr/>
    </dgm:pt>
    <dgm:pt modelId="{A326CC79-D0BA-4FC9-A793-9B25754C473D}" type="pres">
      <dgm:prSet presAssocID="{7FB14038-9A6F-412F-839C-CC2B2FACFA61}" presName="sibTrans" presStyleCnt="0"/>
      <dgm:spPr/>
    </dgm:pt>
    <dgm:pt modelId="{A02BC689-6DBA-4F3E-95C8-B10BB7556A42}" type="pres">
      <dgm:prSet presAssocID="{917515F5-501E-4692-96CD-6E14572703CE}" presName="compNode" presStyleCnt="0"/>
      <dgm:spPr/>
    </dgm:pt>
    <dgm:pt modelId="{EE76DEB3-FFD5-4850-A6D9-86B00A841360}" type="pres">
      <dgm:prSet presAssocID="{917515F5-501E-4692-96CD-6E14572703C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83FD1CD6-4A53-4D57-A8BD-7C71B37497ED}" type="pres">
      <dgm:prSet presAssocID="{917515F5-501E-4692-96CD-6E14572703CE}" presName="iconSpace" presStyleCnt="0"/>
      <dgm:spPr/>
    </dgm:pt>
    <dgm:pt modelId="{029ADFCE-D374-48B4-AE55-125DE751ECFF}" type="pres">
      <dgm:prSet presAssocID="{917515F5-501E-4692-96CD-6E14572703CE}" presName="parTx" presStyleLbl="revTx" presStyleIdx="4" presStyleCnt="10">
        <dgm:presLayoutVars>
          <dgm:chMax val="0"/>
          <dgm:chPref val="0"/>
        </dgm:presLayoutVars>
      </dgm:prSet>
      <dgm:spPr/>
    </dgm:pt>
    <dgm:pt modelId="{2451E776-1AF4-44A5-83A0-B9B1D7DC76AC}" type="pres">
      <dgm:prSet presAssocID="{917515F5-501E-4692-96CD-6E14572703CE}" presName="txSpace" presStyleCnt="0"/>
      <dgm:spPr/>
    </dgm:pt>
    <dgm:pt modelId="{430DE4A3-474E-41A6-9344-3A5D70409220}" type="pres">
      <dgm:prSet presAssocID="{917515F5-501E-4692-96CD-6E14572703CE}" presName="desTx" presStyleLbl="revTx" presStyleIdx="5" presStyleCnt="10">
        <dgm:presLayoutVars/>
      </dgm:prSet>
      <dgm:spPr/>
    </dgm:pt>
    <dgm:pt modelId="{35B32972-0504-4E18-8586-629C97CB5573}" type="pres">
      <dgm:prSet presAssocID="{DD19E435-2EE6-41A7-8042-3FA0B8C4FDF1}" presName="sibTrans" presStyleCnt="0"/>
      <dgm:spPr/>
    </dgm:pt>
    <dgm:pt modelId="{72478F48-707B-4C0C-90C6-8BCC0D502C2E}" type="pres">
      <dgm:prSet presAssocID="{D7806326-1396-4EE0-A83D-CF047B15C564}" presName="compNode" presStyleCnt="0"/>
      <dgm:spPr/>
    </dgm:pt>
    <dgm:pt modelId="{7E610DF8-29C2-4CB5-AD17-49FAF13E89C7}" type="pres">
      <dgm:prSet presAssocID="{D7806326-1396-4EE0-A83D-CF047B15C56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5148ACF4-B281-4E44-B713-15D465EDD1B7}" type="pres">
      <dgm:prSet presAssocID="{D7806326-1396-4EE0-A83D-CF047B15C564}" presName="iconSpace" presStyleCnt="0"/>
      <dgm:spPr/>
    </dgm:pt>
    <dgm:pt modelId="{7382F66F-892D-4F2D-8CA1-010532CC7C02}" type="pres">
      <dgm:prSet presAssocID="{D7806326-1396-4EE0-A83D-CF047B15C564}" presName="parTx" presStyleLbl="revTx" presStyleIdx="6" presStyleCnt="10">
        <dgm:presLayoutVars>
          <dgm:chMax val="0"/>
          <dgm:chPref val="0"/>
        </dgm:presLayoutVars>
      </dgm:prSet>
      <dgm:spPr/>
    </dgm:pt>
    <dgm:pt modelId="{8BD6DF99-E3A0-41B1-8110-257EC3F9D9C7}" type="pres">
      <dgm:prSet presAssocID="{D7806326-1396-4EE0-A83D-CF047B15C564}" presName="txSpace" presStyleCnt="0"/>
      <dgm:spPr/>
    </dgm:pt>
    <dgm:pt modelId="{46062893-B06A-4B1F-9163-166B6F3E4022}" type="pres">
      <dgm:prSet presAssocID="{D7806326-1396-4EE0-A83D-CF047B15C564}" presName="desTx" presStyleLbl="revTx" presStyleIdx="7" presStyleCnt="10">
        <dgm:presLayoutVars/>
      </dgm:prSet>
      <dgm:spPr/>
    </dgm:pt>
    <dgm:pt modelId="{10F7D7C9-85D0-42CB-9074-5C78F85ABE43}" type="pres">
      <dgm:prSet presAssocID="{C9504105-2A6A-4E90-891D-9A6F082BC9AD}" presName="sibTrans" presStyleCnt="0"/>
      <dgm:spPr/>
    </dgm:pt>
    <dgm:pt modelId="{DC85996A-A9F0-49B6-AE78-8EA635929F79}" type="pres">
      <dgm:prSet presAssocID="{8BD57CBE-AABA-417E-A6EC-5A9F4A7D2CDF}" presName="compNode" presStyleCnt="0"/>
      <dgm:spPr/>
    </dgm:pt>
    <dgm:pt modelId="{C9EDA49A-6710-4E75-83C8-30EB168F322C}" type="pres">
      <dgm:prSet presAssocID="{8BD57CBE-AABA-417E-A6EC-5A9F4A7D2CD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D742C1E5-80F8-4AF4-BC62-12AAED268451}" type="pres">
      <dgm:prSet presAssocID="{8BD57CBE-AABA-417E-A6EC-5A9F4A7D2CDF}" presName="iconSpace" presStyleCnt="0"/>
      <dgm:spPr/>
    </dgm:pt>
    <dgm:pt modelId="{6FD898E3-1734-4B3E-AADD-B2F0C76995DC}" type="pres">
      <dgm:prSet presAssocID="{8BD57CBE-AABA-417E-A6EC-5A9F4A7D2CDF}" presName="parTx" presStyleLbl="revTx" presStyleIdx="8" presStyleCnt="10">
        <dgm:presLayoutVars>
          <dgm:chMax val="0"/>
          <dgm:chPref val="0"/>
        </dgm:presLayoutVars>
      </dgm:prSet>
      <dgm:spPr/>
    </dgm:pt>
    <dgm:pt modelId="{9FADD13A-8ED6-4A9C-A559-F504D03C3E26}" type="pres">
      <dgm:prSet presAssocID="{8BD57CBE-AABA-417E-A6EC-5A9F4A7D2CDF}" presName="txSpace" presStyleCnt="0"/>
      <dgm:spPr/>
    </dgm:pt>
    <dgm:pt modelId="{A4F49B0B-FBF4-4AA4-8F68-488CF89F595A}" type="pres">
      <dgm:prSet presAssocID="{8BD57CBE-AABA-417E-A6EC-5A9F4A7D2CDF}" presName="desTx" presStyleLbl="revTx" presStyleIdx="9" presStyleCnt="10">
        <dgm:presLayoutVars/>
      </dgm:prSet>
      <dgm:spPr/>
    </dgm:pt>
  </dgm:ptLst>
  <dgm:cxnLst>
    <dgm:cxn modelId="{B564E60A-DE56-4EA3-9A77-B4999EF49C97}" type="presOf" srcId="{FA525C08-2B7A-446A-9C64-57336DECDF6A}" destId="{6FF4960E-15B1-40E8-A5D1-A5FA20360051}" srcOrd="0" destOrd="0" presId="urn:microsoft.com/office/officeart/2018/2/layout/IconLabelDescriptionList"/>
    <dgm:cxn modelId="{ABA4E614-A018-4A7E-9570-BF662473A234}" srcId="{FA525C08-2B7A-446A-9C64-57336DECDF6A}" destId="{917515F5-501E-4692-96CD-6E14572703CE}" srcOrd="2" destOrd="0" parTransId="{71AC20F7-0D33-4F17-AE74-193C20B8CB63}" sibTransId="{DD19E435-2EE6-41A7-8042-3FA0B8C4FDF1}"/>
    <dgm:cxn modelId="{12EC3215-87FE-4302-9196-B9AF87BCEF23}" type="presOf" srcId="{917515F5-501E-4692-96CD-6E14572703CE}" destId="{029ADFCE-D374-48B4-AE55-125DE751ECFF}" srcOrd="0" destOrd="0" presId="urn:microsoft.com/office/officeart/2018/2/layout/IconLabelDescriptionList"/>
    <dgm:cxn modelId="{2F856120-DD01-4971-A6BD-59D16F19F231}" type="presOf" srcId="{D7806326-1396-4EE0-A83D-CF047B15C564}" destId="{7382F66F-892D-4F2D-8CA1-010532CC7C02}" srcOrd="0" destOrd="0" presId="urn:microsoft.com/office/officeart/2018/2/layout/IconLabelDescriptionList"/>
    <dgm:cxn modelId="{6B403E32-AFB0-4CC2-83C5-85B4D695F1F3}" type="presOf" srcId="{B19A2CF1-CB1D-44AF-B9C3-8CD014412586}" destId="{314808DF-4402-4BA6-BD2C-725518C6D6D7}" srcOrd="0" destOrd="0" presId="urn:microsoft.com/office/officeart/2018/2/layout/IconLabelDescriptionList"/>
    <dgm:cxn modelId="{197E8441-2F10-400E-B787-3756D64E634C}" type="presOf" srcId="{8BD57CBE-AABA-417E-A6EC-5A9F4A7D2CDF}" destId="{6FD898E3-1734-4B3E-AADD-B2F0C76995DC}" srcOrd="0" destOrd="0" presId="urn:microsoft.com/office/officeart/2018/2/layout/IconLabelDescriptionList"/>
    <dgm:cxn modelId="{70FB4956-1FC5-4E7D-809C-448E54B13A50}" srcId="{FA525C08-2B7A-446A-9C64-57336DECDF6A}" destId="{D7806326-1396-4EE0-A83D-CF047B15C564}" srcOrd="3" destOrd="0" parTransId="{B16B7C9B-D30F-467F-B13B-969DEE0F704B}" sibTransId="{C9504105-2A6A-4E90-891D-9A6F082BC9AD}"/>
    <dgm:cxn modelId="{71D00986-9ADD-464F-ACC7-2926D55A3203}" srcId="{FA525C08-2B7A-446A-9C64-57336DECDF6A}" destId="{8BD57CBE-AABA-417E-A6EC-5A9F4A7D2CDF}" srcOrd="4" destOrd="0" parTransId="{7E50AAC5-9875-4A8C-A30B-E8578592FF31}" sibTransId="{36FBA8A6-A06D-49A3-B44C-2557AC96B3F2}"/>
    <dgm:cxn modelId="{6FC5D899-2AE2-435C-B031-8283312C5D20}" srcId="{15052F0D-CA46-48AD-9FB7-549C92FC93C8}" destId="{B19A2CF1-CB1D-44AF-B9C3-8CD014412586}" srcOrd="0" destOrd="0" parTransId="{9A47AB03-1068-40F1-B49F-3319D306E66E}" sibTransId="{47FC5D99-FC42-4741-987F-12E8D0EE7A8A}"/>
    <dgm:cxn modelId="{3C2E0ACF-4A88-4887-9E0A-B09BF2495349}" type="presOf" srcId="{0B16E162-4958-4E8F-989B-0002C08EC8E1}" destId="{D4AA098E-F180-49DB-93BB-C1E0AAC7810F}" srcOrd="0" destOrd="0" presId="urn:microsoft.com/office/officeart/2018/2/layout/IconLabelDescriptionList"/>
    <dgm:cxn modelId="{2B1D9FE0-04EB-43B6-B9D5-11AAE6B742EE}" srcId="{FA525C08-2B7A-446A-9C64-57336DECDF6A}" destId="{15052F0D-CA46-48AD-9FB7-549C92FC93C8}" srcOrd="0" destOrd="0" parTransId="{3E6D31D9-35E5-4AC1-BEBA-FAB2A0B0EC8B}" sibTransId="{6EEFED97-CD2B-42C3-A42C-09AAC2F36550}"/>
    <dgm:cxn modelId="{F3F35FE8-868A-4A81-ACBD-A3B06BEEFAA8}" type="presOf" srcId="{15052F0D-CA46-48AD-9FB7-549C92FC93C8}" destId="{62F08B27-4434-4CDD-ACE6-0A96297A3BF1}" srcOrd="0" destOrd="0" presId="urn:microsoft.com/office/officeart/2018/2/layout/IconLabelDescriptionList"/>
    <dgm:cxn modelId="{C34193FC-4D54-4B1F-9D23-306DE0F30C04}" srcId="{FA525C08-2B7A-446A-9C64-57336DECDF6A}" destId="{0B16E162-4958-4E8F-989B-0002C08EC8E1}" srcOrd="1" destOrd="0" parTransId="{1FFC2B9F-6DF3-41F3-B34A-1B64EAE8680E}" sibTransId="{7FB14038-9A6F-412F-839C-CC2B2FACFA61}"/>
    <dgm:cxn modelId="{6513F78A-B153-4257-91E8-A72CF3B3BFC0}" type="presParOf" srcId="{6FF4960E-15B1-40E8-A5D1-A5FA20360051}" destId="{AFD251EC-EDE1-4B31-9B0F-1696BCDCAD3B}" srcOrd="0" destOrd="0" presId="urn:microsoft.com/office/officeart/2018/2/layout/IconLabelDescriptionList"/>
    <dgm:cxn modelId="{3CA536FD-0A20-4E57-BE05-D3DD977368A2}" type="presParOf" srcId="{AFD251EC-EDE1-4B31-9B0F-1696BCDCAD3B}" destId="{7A84ADB8-BABD-4A4C-B608-EC63A32E9B6B}" srcOrd="0" destOrd="0" presId="urn:microsoft.com/office/officeart/2018/2/layout/IconLabelDescriptionList"/>
    <dgm:cxn modelId="{04C95A76-CAFE-4769-8114-ED1C60B2D05D}" type="presParOf" srcId="{AFD251EC-EDE1-4B31-9B0F-1696BCDCAD3B}" destId="{AE5157C7-6584-4278-AC65-102E287CB10C}" srcOrd="1" destOrd="0" presId="urn:microsoft.com/office/officeart/2018/2/layout/IconLabelDescriptionList"/>
    <dgm:cxn modelId="{4036AC23-42F4-4AF7-B016-09ECC182A32B}" type="presParOf" srcId="{AFD251EC-EDE1-4B31-9B0F-1696BCDCAD3B}" destId="{62F08B27-4434-4CDD-ACE6-0A96297A3BF1}" srcOrd="2" destOrd="0" presId="urn:microsoft.com/office/officeart/2018/2/layout/IconLabelDescriptionList"/>
    <dgm:cxn modelId="{3827673F-3A12-40CE-9116-4E9F9FC1A6A8}" type="presParOf" srcId="{AFD251EC-EDE1-4B31-9B0F-1696BCDCAD3B}" destId="{C50A3808-DAFC-4C51-A0DC-426638CD972D}" srcOrd="3" destOrd="0" presId="urn:microsoft.com/office/officeart/2018/2/layout/IconLabelDescriptionList"/>
    <dgm:cxn modelId="{FA501EE2-B5B0-49A3-8E87-7DFAB3A6F32E}" type="presParOf" srcId="{AFD251EC-EDE1-4B31-9B0F-1696BCDCAD3B}" destId="{314808DF-4402-4BA6-BD2C-725518C6D6D7}" srcOrd="4" destOrd="0" presId="urn:microsoft.com/office/officeart/2018/2/layout/IconLabelDescriptionList"/>
    <dgm:cxn modelId="{AED331A6-DE5A-4832-8CD2-A6525AE04FDB}" type="presParOf" srcId="{6FF4960E-15B1-40E8-A5D1-A5FA20360051}" destId="{C37E8154-0641-4D2E-9420-F27ECFCEC115}" srcOrd="1" destOrd="0" presId="urn:microsoft.com/office/officeart/2018/2/layout/IconLabelDescriptionList"/>
    <dgm:cxn modelId="{619E2B65-91AF-4FC6-AF81-6F0BDADA8071}" type="presParOf" srcId="{6FF4960E-15B1-40E8-A5D1-A5FA20360051}" destId="{C8140CEF-6C35-4FFD-9D2F-844A04AF5B01}" srcOrd="2" destOrd="0" presId="urn:microsoft.com/office/officeart/2018/2/layout/IconLabelDescriptionList"/>
    <dgm:cxn modelId="{8BFA475D-D132-42A0-98C5-3D52B7BFEF75}" type="presParOf" srcId="{C8140CEF-6C35-4FFD-9D2F-844A04AF5B01}" destId="{4D53433C-26E7-430B-94E3-94B2109A250D}" srcOrd="0" destOrd="0" presId="urn:microsoft.com/office/officeart/2018/2/layout/IconLabelDescriptionList"/>
    <dgm:cxn modelId="{3786AA7D-1C77-443E-A789-C682F2A29022}" type="presParOf" srcId="{C8140CEF-6C35-4FFD-9D2F-844A04AF5B01}" destId="{654583D2-A70E-439F-86AF-39E4DCA3BB0A}" srcOrd="1" destOrd="0" presId="urn:microsoft.com/office/officeart/2018/2/layout/IconLabelDescriptionList"/>
    <dgm:cxn modelId="{3A4AE9F9-DCBC-44F8-9796-756DB301B5FA}" type="presParOf" srcId="{C8140CEF-6C35-4FFD-9D2F-844A04AF5B01}" destId="{D4AA098E-F180-49DB-93BB-C1E0AAC7810F}" srcOrd="2" destOrd="0" presId="urn:microsoft.com/office/officeart/2018/2/layout/IconLabelDescriptionList"/>
    <dgm:cxn modelId="{11C2A448-1E80-4F46-8267-95E31696C72D}" type="presParOf" srcId="{C8140CEF-6C35-4FFD-9D2F-844A04AF5B01}" destId="{CE7681FA-9B6F-4ED1-9CAE-CF21905EB38D}" srcOrd="3" destOrd="0" presId="urn:microsoft.com/office/officeart/2018/2/layout/IconLabelDescriptionList"/>
    <dgm:cxn modelId="{BA20F505-B4C4-44DD-9724-B99C07D8D50F}" type="presParOf" srcId="{C8140CEF-6C35-4FFD-9D2F-844A04AF5B01}" destId="{88F4AE3B-726E-4DB3-A9E1-E69262C8AB9D}" srcOrd="4" destOrd="0" presId="urn:microsoft.com/office/officeart/2018/2/layout/IconLabelDescriptionList"/>
    <dgm:cxn modelId="{A79CA5EA-9FD3-497D-BCBA-CC9666A76A82}" type="presParOf" srcId="{6FF4960E-15B1-40E8-A5D1-A5FA20360051}" destId="{A326CC79-D0BA-4FC9-A793-9B25754C473D}" srcOrd="3" destOrd="0" presId="urn:microsoft.com/office/officeart/2018/2/layout/IconLabelDescriptionList"/>
    <dgm:cxn modelId="{B79EA42B-18D1-48C6-B488-DF459A389985}" type="presParOf" srcId="{6FF4960E-15B1-40E8-A5D1-A5FA20360051}" destId="{A02BC689-6DBA-4F3E-95C8-B10BB7556A42}" srcOrd="4" destOrd="0" presId="urn:microsoft.com/office/officeart/2018/2/layout/IconLabelDescriptionList"/>
    <dgm:cxn modelId="{B6620146-EF59-4BD9-B721-A1F6FD9724C8}" type="presParOf" srcId="{A02BC689-6DBA-4F3E-95C8-B10BB7556A42}" destId="{EE76DEB3-FFD5-4850-A6D9-86B00A841360}" srcOrd="0" destOrd="0" presId="urn:microsoft.com/office/officeart/2018/2/layout/IconLabelDescriptionList"/>
    <dgm:cxn modelId="{FF877DF7-70C9-49C2-B93B-1232853C2243}" type="presParOf" srcId="{A02BC689-6DBA-4F3E-95C8-B10BB7556A42}" destId="{83FD1CD6-4A53-4D57-A8BD-7C71B37497ED}" srcOrd="1" destOrd="0" presId="urn:microsoft.com/office/officeart/2018/2/layout/IconLabelDescriptionList"/>
    <dgm:cxn modelId="{18415C2D-C105-456A-8D4C-440A66A3A809}" type="presParOf" srcId="{A02BC689-6DBA-4F3E-95C8-B10BB7556A42}" destId="{029ADFCE-D374-48B4-AE55-125DE751ECFF}" srcOrd="2" destOrd="0" presId="urn:microsoft.com/office/officeart/2018/2/layout/IconLabelDescriptionList"/>
    <dgm:cxn modelId="{CCA8F074-F604-4CA9-8114-543942529915}" type="presParOf" srcId="{A02BC689-6DBA-4F3E-95C8-B10BB7556A42}" destId="{2451E776-1AF4-44A5-83A0-B9B1D7DC76AC}" srcOrd="3" destOrd="0" presId="urn:microsoft.com/office/officeart/2018/2/layout/IconLabelDescriptionList"/>
    <dgm:cxn modelId="{4637B238-EF97-4D91-BB4A-8BFA25AA5E14}" type="presParOf" srcId="{A02BC689-6DBA-4F3E-95C8-B10BB7556A42}" destId="{430DE4A3-474E-41A6-9344-3A5D70409220}" srcOrd="4" destOrd="0" presId="urn:microsoft.com/office/officeart/2018/2/layout/IconLabelDescriptionList"/>
    <dgm:cxn modelId="{EC26722C-7C18-49FD-AF1F-0D915CE4E956}" type="presParOf" srcId="{6FF4960E-15B1-40E8-A5D1-A5FA20360051}" destId="{35B32972-0504-4E18-8586-629C97CB5573}" srcOrd="5" destOrd="0" presId="urn:microsoft.com/office/officeart/2018/2/layout/IconLabelDescriptionList"/>
    <dgm:cxn modelId="{4CCF0330-9ABD-44A7-AA1A-F68C8AE0C007}" type="presParOf" srcId="{6FF4960E-15B1-40E8-A5D1-A5FA20360051}" destId="{72478F48-707B-4C0C-90C6-8BCC0D502C2E}" srcOrd="6" destOrd="0" presId="urn:microsoft.com/office/officeart/2018/2/layout/IconLabelDescriptionList"/>
    <dgm:cxn modelId="{91C5C09A-05C0-45B6-B470-AF874BB9333A}" type="presParOf" srcId="{72478F48-707B-4C0C-90C6-8BCC0D502C2E}" destId="{7E610DF8-29C2-4CB5-AD17-49FAF13E89C7}" srcOrd="0" destOrd="0" presId="urn:microsoft.com/office/officeart/2018/2/layout/IconLabelDescriptionList"/>
    <dgm:cxn modelId="{083D9956-1233-413D-A438-4C123AEABCD2}" type="presParOf" srcId="{72478F48-707B-4C0C-90C6-8BCC0D502C2E}" destId="{5148ACF4-B281-4E44-B713-15D465EDD1B7}" srcOrd="1" destOrd="0" presId="urn:microsoft.com/office/officeart/2018/2/layout/IconLabelDescriptionList"/>
    <dgm:cxn modelId="{D3778EFD-748C-4FBC-896B-300BABA9A10A}" type="presParOf" srcId="{72478F48-707B-4C0C-90C6-8BCC0D502C2E}" destId="{7382F66F-892D-4F2D-8CA1-010532CC7C02}" srcOrd="2" destOrd="0" presId="urn:microsoft.com/office/officeart/2018/2/layout/IconLabelDescriptionList"/>
    <dgm:cxn modelId="{76125821-2C17-409A-A121-BA650E156166}" type="presParOf" srcId="{72478F48-707B-4C0C-90C6-8BCC0D502C2E}" destId="{8BD6DF99-E3A0-41B1-8110-257EC3F9D9C7}" srcOrd="3" destOrd="0" presId="urn:microsoft.com/office/officeart/2018/2/layout/IconLabelDescriptionList"/>
    <dgm:cxn modelId="{64259544-1B80-4DBC-8D18-9F3AAC183489}" type="presParOf" srcId="{72478F48-707B-4C0C-90C6-8BCC0D502C2E}" destId="{46062893-B06A-4B1F-9163-166B6F3E4022}" srcOrd="4" destOrd="0" presId="urn:microsoft.com/office/officeart/2018/2/layout/IconLabelDescriptionList"/>
    <dgm:cxn modelId="{2609D479-E2AC-48C2-9089-C34C4BB6CFD2}" type="presParOf" srcId="{6FF4960E-15B1-40E8-A5D1-A5FA20360051}" destId="{10F7D7C9-85D0-42CB-9074-5C78F85ABE43}" srcOrd="7" destOrd="0" presId="urn:microsoft.com/office/officeart/2018/2/layout/IconLabelDescriptionList"/>
    <dgm:cxn modelId="{CD12F137-F940-4A44-8862-5919112AF854}" type="presParOf" srcId="{6FF4960E-15B1-40E8-A5D1-A5FA20360051}" destId="{DC85996A-A9F0-49B6-AE78-8EA635929F79}" srcOrd="8" destOrd="0" presId="urn:microsoft.com/office/officeart/2018/2/layout/IconLabelDescriptionList"/>
    <dgm:cxn modelId="{0128CA49-4D3A-4F2F-86AA-05661E28F864}" type="presParOf" srcId="{DC85996A-A9F0-49B6-AE78-8EA635929F79}" destId="{C9EDA49A-6710-4E75-83C8-30EB168F322C}" srcOrd="0" destOrd="0" presId="urn:microsoft.com/office/officeart/2018/2/layout/IconLabelDescriptionList"/>
    <dgm:cxn modelId="{BB3F48CA-DCCD-46A1-B1FD-89D37ADA69AC}" type="presParOf" srcId="{DC85996A-A9F0-49B6-AE78-8EA635929F79}" destId="{D742C1E5-80F8-4AF4-BC62-12AAED268451}" srcOrd="1" destOrd="0" presId="urn:microsoft.com/office/officeart/2018/2/layout/IconLabelDescriptionList"/>
    <dgm:cxn modelId="{8EE9EE40-CEAE-46FF-A76C-B1E2A8ABF392}" type="presParOf" srcId="{DC85996A-A9F0-49B6-AE78-8EA635929F79}" destId="{6FD898E3-1734-4B3E-AADD-B2F0C76995DC}" srcOrd="2" destOrd="0" presId="urn:microsoft.com/office/officeart/2018/2/layout/IconLabelDescriptionList"/>
    <dgm:cxn modelId="{51F4F14B-9021-4AF3-B176-BB7C9ABCC298}" type="presParOf" srcId="{DC85996A-A9F0-49B6-AE78-8EA635929F79}" destId="{9FADD13A-8ED6-4A9C-A559-F504D03C3E26}" srcOrd="3" destOrd="0" presId="urn:microsoft.com/office/officeart/2018/2/layout/IconLabelDescriptionList"/>
    <dgm:cxn modelId="{6335916E-1F21-423A-A1ED-E1971581857E}" type="presParOf" srcId="{DC85996A-A9F0-49B6-AE78-8EA635929F79}" destId="{A4F49B0B-FBF4-4AA4-8F68-488CF89F595A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84ADB8-BABD-4A4C-B608-EC63A32E9B6B}">
      <dsp:nvSpPr>
        <dsp:cNvPr id="0" name=""/>
        <dsp:cNvSpPr/>
      </dsp:nvSpPr>
      <dsp:spPr>
        <a:xfrm>
          <a:off x="8761" y="633866"/>
          <a:ext cx="620288" cy="6202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08B27-4434-4CDD-ACE6-0A96297A3BF1}">
      <dsp:nvSpPr>
        <dsp:cNvPr id="0" name=""/>
        <dsp:cNvSpPr/>
      </dsp:nvSpPr>
      <dsp:spPr>
        <a:xfrm>
          <a:off x="8761" y="1334291"/>
          <a:ext cx="1772251" cy="1091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Solving slow emergency response times in large cities</a:t>
          </a:r>
        </a:p>
      </dsp:txBody>
      <dsp:txXfrm>
        <a:off x="8761" y="1334291"/>
        <a:ext cx="1772251" cy="1091416"/>
      </dsp:txXfrm>
    </dsp:sp>
    <dsp:sp modelId="{314808DF-4402-4BA6-BD2C-725518C6D6D7}">
      <dsp:nvSpPr>
        <dsp:cNvPr id="0" name=""/>
        <dsp:cNvSpPr/>
      </dsp:nvSpPr>
      <dsp:spPr>
        <a:xfrm>
          <a:off x="8761" y="2462980"/>
          <a:ext cx="1772251" cy="34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8761" y="2462980"/>
        <a:ext cx="1772251" cy="34517"/>
      </dsp:txXfrm>
    </dsp:sp>
    <dsp:sp modelId="{4D53433C-26E7-430B-94E3-94B2109A250D}">
      <dsp:nvSpPr>
        <dsp:cNvPr id="0" name=""/>
        <dsp:cNvSpPr/>
      </dsp:nvSpPr>
      <dsp:spPr>
        <a:xfrm>
          <a:off x="2091157" y="633866"/>
          <a:ext cx="620288" cy="6202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AA098E-F180-49DB-93BB-C1E0AAC7810F}">
      <dsp:nvSpPr>
        <dsp:cNvPr id="0" name=""/>
        <dsp:cNvSpPr/>
      </dsp:nvSpPr>
      <dsp:spPr>
        <a:xfrm>
          <a:off x="2091157" y="1334291"/>
          <a:ext cx="1772251" cy="1091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Fills the need for high quality, specialized routing systems for emergency dispatchers</a:t>
          </a:r>
        </a:p>
      </dsp:txBody>
      <dsp:txXfrm>
        <a:off x="2091157" y="1334291"/>
        <a:ext cx="1772251" cy="1091416"/>
      </dsp:txXfrm>
    </dsp:sp>
    <dsp:sp modelId="{88F4AE3B-726E-4DB3-A9E1-E69262C8AB9D}">
      <dsp:nvSpPr>
        <dsp:cNvPr id="0" name=""/>
        <dsp:cNvSpPr/>
      </dsp:nvSpPr>
      <dsp:spPr>
        <a:xfrm>
          <a:off x="2091157" y="2462980"/>
          <a:ext cx="1772251" cy="34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76DEB3-FFD5-4850-A6D9-86B00A841360}">
      <dsp:nvSpPr>
        <dsp:cNvPr id="0" name=""/>
        <dsp:cNvSpPr/>
      </dsp:nvSpPr>
      <dsp:spPr>
        <a:xfrm>
          <a:off x="4173554" y="633866"/>
          <a:ext cx="620288" cy="6202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9ADFCE-D374-48B4-AE55-125DE751ECFF}">
      <dsp:nvSpPr>
        <dsp:cNvPr id="0" name=""/>
        <dsp:cNvSpPr/>
      </dsp:nvSpPr>
      <dsp:spPr>
        <a:xfrm>
          <a:off x="4173554" y="1334291"/>
          <a:ext cx="1772251" cy="1091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Innovates by utilizing both batch and stream big data coupled with AI to do predictive and reactive trip planning</a:t>
          </a:r>
        </a:p>
      </dsp:txBody>
      <dsp:txXfrm>
        <a:off x="4173554" y="1334291"/>
        <a:ext cx="1772251" cy="1091416"/>
      </dsp:txXfrm>
    </dsp:sp>
    <dsp:sp modelId="{430DE4A3-474E-41A6-9344-3A5D70409220}">
      <dsp:nvSpPr>
        <dsp:cNvPr id="0" name=""/>
        <dsp:cNvSpPr/>
      </dsp:nvSpPr>
      <dsp:spPr>
        <a:xfrm>
          <a:off x="4173554" y="2462980"/>
          <a:ext cx="1772251" cy="34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610DF8-29C2-4CB5-AD17-49FAF13E89C7}">
      <dsp:nvSpPr>
        <dsp:cNvPr id="0" name=""/>
        <dsp:cNvSpPr/>
      </dsp:nvSpPr>
      <dsp:spPr>
        <a:xfrm>
          <a:off x="6255950" y="633866"/>
          <a:ext cx="620288" cy="6202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82F66F-892D-4F2D-8CA1-010532CC7C02}">
      <dsp:nvSpPr>
        <dsp:cNvPr id="0" name=""/>
        <dsp:cNvSpPr/>
      </dsp:nvSpPr>
      <dsp:spPr>
        <a:xfrm>
          <a:off x="6255950" y="1334291"/>
          <a:ext cx="1772251" cy="1091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Potentially allows for consumer vehicle routing using batch data</a:t>
          </a:r>
        </a:p>
      </dsp:txBody>
      <dsp:txXfrm>
        <a:off x="6255950" y="1334291"/>
        <a:ext cx="1772251" cy="1091416"/>
      </dsp:txXfrm>
    </dsp:sp>
    <dsp:sp modelId="{46062893-B06A-4B1F-9163-166B6F3E4022}">
      <dsp:nvSpPr>
        <dsp:cNvPr id="0" name=""/>
        <dsp:cNvSpPr/>
      </dsp:nvSpPr>
      <dsp:spPr>
        <a:xfrm>
          <a:off x="6255950" y="2462980"/>
          <a:ext cx="1772251" cy="34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EDA49A-6710-4E75-83C8-30EB168F322C}">
      <dsp:nvSpPr>
        <dsp:cNvPr id="0" name=""/>
        <dsp:cNvSpPr/>
      </dsp:nvSpPr>
      <dsp:spPr>
        <a:xfrm>
          <a:off x="8338346" y="633866"/>
          <a:ext cx="620288" cy="62028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D898E3-1734-4B3E-AADD-B2F0C76995DC}">
      <dsp:nvSpPr>
        <dsp:cNvPr id="0" name=""/>
        <dsp:cNvSpPr/>
      </dsp:nvSpPr>
      <dsp:spPr>
        <a:xfrm>
          <a:off x="8338346" y="1334291"/>
          <a:ext cx="1772251" cy="1091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Adaptable framework allows for multiple qualities of service provided</a:t>
          </a:r>
        </a:p>
      </dsp:txBody>
      <dsp:txXfrm>
        <a:off x="8338346" y="1334291"/>
        <a:ext cx="1772251" cy="1091416"/>
      </dsp:txXfrm>
    </dsp:sp>
    <dsp:sp modelId="{A4F49B0B-FBF4-4AA4-8F68-488CF89F595A}">
      <dsp:nvSpPr>
        <dsp:cNvPr id="0" name=""/>
        <dsp:cNvSpPr/>
      </dsp:nvSpPr>
      <dsp:spPr>
        <a:xfrm>
          <a:off x="8338346" y="2462980"/>
          <a:ext cx="1772251" cy="34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ADAA3-7305-4A1B-957B-A521F833C4F8}" type="datetimeFigureOut">
              <a:rPr lang="en-CA" smtClean="0"/>
              <a:t>2019-10-25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8A921-B2F5-4157-8847-14E08491972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6410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>
            <a:extLst>
              <a:ext uri="{FF2B5EF4-FFF2-40B4-BE49-F238E27FC236}">
                <a16:creationId xmlns:a16="http://schemas.microsoft.com/office/drawing/2014/main" id="{48D58BDD-9F89-4D5C-B041-EB4C11658C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>
            <a:extLst>
              <a:ext uri="{FF2B5EF4-FFF2-40B4-BE49-F238E27FC236}">
                <a16:creationId xmlns:a16="http://schemas.microsoft.com/office/drawing/2014/main" id="{836859D7-D68D-426A-AD45-A54E861F2A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CA" altLang="en-US"/>
          </a:p>
        </p:txBody>
      </p:sp>
      <p:sp>
        <p:nvSpPr>
          <p:cNvPr id="9220" name="Slide Number Placeholder 3">
            <a:extLst>
              <a:ext uri="{FF2B5EF4-FFF2-40B4-BE49-F238E27FC236}">
                <a16:creationId xmlns:a16="http://schemas.microsoft.com/office/drawing/2014/main" id="{271B84D8-F81B-49F4-BCAC-4807BBA0A5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977E62B8-6E20-4460-8F71-49B10C23E22D}" type="slidenum">
              <a:rPr lang="en-CA" altLang="en-US"/>
              <a:pPr/>
              <a:t>1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16099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>
            <a:extLst>
              <a:ext uri="{FF2B5EF4-FFF2-40B4-BE49-F238E27FC236}">
                <a16:creationId xmlns:a16="http://schemas.microsoft.com/office/drawing/2014/main" id="{976B86E7-2D94-4EDE-8372-A06B364232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>
            <a:extLst>
              <a:ext uri="{FF2B5EF4-FFF2-40B4-BE49-F238E27FC236}">
                <a16:creationId xmlns:a16="http://schemas.microsoft.com/office/drawing/2014/main" id="{1F3ED95F-FF32-4F1C-994E-1B87C8AB3A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spcBef>
                <a:spcPct val="0"/>
              </a:spcBef>
              <a:buFont typeface="Arial"/>
              <a:buChar char="•"/>
            </a:pPr>
            <a:r>
              <a:rPr lang="en-US"/>
              <a:t>Similar technologies exist, often lacking real time telemetry </a:t>
            </a:r>
            <a:endParaRPr lang="en-CA" altLang="en-US">
              <a:cs typeface="Calibri" panose="020F0502020204030204"/>
            </a:endParaRPr>
          </a:p>
          <a:p>
            <a:pPr marL="171450" indent="-171450">
              <a:spcBef>
                <a:spcPct val="0"/>
              </a:spcBef>
              <a:buFontTx/>
              <a:buChar char="-"/>
            </a:pPr>
            <a:endParaRPr lang="en-CA" altLang="en-US"/>
          </a:p>
          <a:p>
            <a:pPr marL="171450" indent="-171450">
              <a:spcBef>
                <a:spcPct val="0"/>
              </a:spcBef>
              <a:buFontTx/>
              <a:buChar char="-"/>
            </a:pPr>
            <a:r>
              <a:rPr lang="en-CA" altLang="en-US"/>
              <a:t>Improve emergency service response times in major cities</a:t>
            </a:r>
            <a:endParaRPr lang="en-CA" altLang="en-US">
              <a:cs typeface="Calibri"/>
            </a:endParaRPr>
          </a:p>
          <a:p>
            <a:pPr marL="171450" indent="-171450">
              <a:spcBef>
                <a:spcPct val="0"/>
              </a:spcBef>
              <a:buFontTx/>
              <a:buChar char="-"/>
            </a:pPr>
            <a:r>
              <a:rPr lang="en-CA" altLang="en-US"/>
              <a:t>Yes, technologies exist (public like google maps) and other research projects exist using similar data </a:t>
            </a:r>
          </a:p>
          <a:p>
            <a:pPr marL="171450" indent="-171450">
              <a:spcBef>
                <a:spcPct val="0"/>
              </a:spcBef>
              <a:buFontTx/>
              <a:buChar char="-"/>
            </a:pPr>
            <a:r>
              <a:rPr lang="en-CA" altLang="en-US"/>
              <a:t>Average road speed telemetry</a:t>
            </a:r>
            <a:endParaRPr lang="en-CA" altLang="en-US">
              <a:cs typeface="Calibri"/>
            </a:endParaRPr>
          </a:p>
          <a:p>
            <a:pPr marL="171450" indent="-171450">
              <a:spcBef>
                <a:spcPct val="0"/>
              </a:spcBef>
              <a:buFontTx/>
              <a:buChar char="-"/>
            </a:pPr>
            <a:endParaRPr lang="en-CA" altLang="en-US"/>
          </a:p>
          <a:p>
            <a:pPr marL="171450" indent="-171450">
              <a:spcBef>
                <a:spcPct val="0"/>
              </a:spcBef>
              <a:buFontTx/>
              <a:buChar char="-"/>
            </a:pPr>
            <a:endParaRPr lang="en-CA" altLang="en-US"/>
          </a:p>
          <a:p>
            <a:pPr marL="171450" indent="-171450">
              <a:spcBef>
                <a:spcPct val="0"/>
              </a:spcBef>
              <a:buFontTx/>
              <a:buChar char="-"/>
            </a:pPr>
            <a:r>
              <a:rPr lang="en-CA" altLang="en-US"/>
              <a:t>Municipalities/ emergency response/ 911 dispatch </a:t>
            </a:r>
            <a:endParaRPr lang="en-CA" altLang="en-US">
              <a:cs typeface="Calibri"/>
            </a:endParaRPr>
          </a:p>
          <a:p>
            <a:pPr marL="171450" indent="-171450">
              <a:spcBef>
                <a:spcPct val="0"/>
              </a:spcBef>
              <a:buFontTx/>
              <a:buChar char="-"/>
            </a:pPr>
            <a:endParaRPr lang="en-CA" altLang="en-US"/>
          </a:p>
          <a:p>
            <a:pPr marL="171450" indent="-171450">
              <a:spcBef>
                <a:spcPct val="0"/>
              </a:spcBef>
              <a:buFontTx/>
              <a:buChar char="-"/>
            </a:pPr>
            <a:r>
              <a:rPr lang="en-CA" altLang="en-US">
                <a:cs typeface="Calibri"/>
              </a:rPr>
              <a:t>Technology can only be applied in cities with sensors/date collection to provide enough telemetry (</a:t>
            </a:r>
            <a:r>
              <a:rPr lang="en-CA" altLang="en-US" err="1">
                <a:cs typeface="Calibri"/>
              </a:rPr>
              <a:t>toronto</a:t>
            </a:r>
            <a:r>
              <a:rPr lang="en-CA" altLang="en-US">
                <a:cs typeface="Calibri"/>
              </a:rPr>
              <a:t>)</a:t>
            </a:r>
          </a:p>
          <a:p>
            <a:pPr marL="171450" indent="-171450">
              <a:spcBef>
                <a:spcPct val="0"/>
              </a:spcBef>
              <a:buFontTx/>
              <a:buChar char="-"/>
            </a:pPr>
            <a:endParaRPr lang="en-CA" altLang="en-US">
              <a:cs typeface="Calibri"/>
            </a:endParaRPr>
          </a:p>
          <a:p>
            <a:pPr marL="171450" indent="-171450">
              <a:spcBef>
                <a:spcPct val="0"/>
              </a:spcBef>
              <a:buFontTx/>
              <a:buChar char="-"/>
            </a:pPr>
            <a:endParaRPr lang="en-CA" altLang="en-US">
              <a:cs typeface="Calibri"/>
            </a:endParaRPr>
          </a:p>
          <a:p>
            <a:pPr marL="171450" indent="-171450">
              <a:spcBef>
                <a:spcPct val="0"/>
              </a:spcBef>
              <a:buFontTx/>
              <a:buChar char="-"/>
            </a:pPr>
            <a:endParaRPr lang="en-CA" altLang="en-US">
              <a:cs typeface="Calibri"/>
            </a:endParaRPr>
          </a:p>
          <a:p>
            <a:pPr marL="171450" indent="-171450">
              <a:spcBef>
                <a:spcPct val="0"/>
              </a:spcBef>
              <a:buFontTx/>
              <a:buChar char="-"/>
            </a:pPr>
            <a:endParaRPr lang="en-CA" altLang="en-US">
              <a:cs typeface="Calibri"/>
            </a:endParaRP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Discuss from your team’s</a:t>
            </a:r>
          </a:p>
          <a:p>
            <a:pPr marL="628650" lvl="1" indent="-1714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Project vision</a:t>
            </a:r>
          </a:p>
          <a:p>
            <a:pPr marL="628650" lvl="1" indent="-1714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Project rationale</a:t>
            </a:r>
          </a:p>
          <a:p>
            <a:pPr marL="628650" lvl="1" indent="-1714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Envisioned stakeholders</a:t>
            </a:r>
          </a:p>
          <a:p>
            <a:pPr marL="628650" lvl="1" indent="-1714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Assumptions and envisioned constraints</a:t>
            </a:r>
            <a:endParaRPr lang="en-CA"/>
          </a:p>
        </p:txBody>
      </p:sp>
      <p:sp>
        <p:nvSpPr>
          <p:cNvPr id="13316" name="Slide Number Placeholder 3">
            <a:extLst>
              <a:ext uri="{FF2B5EF4-FFF2-40B4-BE49-F238E27FC236}">
                <a16:creationId xmlns:a16="http://schemas.microsoft.com/office/drawing/2014/main" id="{114097FF-B073-44A8-B0D1-A0A1CF212E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9C96AC67-0C4F-4B53-8C81-A42A659A4013}" type="slidenum">
              <a:rPr lang="en-CA" altLang="en-US"/>
              <a:pPr/>
              <a:t>2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042291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>
            <a:extLst>
              <a:ext uri="{FF2B5EF4-FFF2-40B4-BE49-F238E27FC236}">
                <a16:creationId xmlns:a16="http://schemas.microsoft.com/office/drawing/2014/main" id="{976B86E7-2D94-4EDE-8372-A06B364232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>
            <a:extLst>
              <a:ext uri="{FF2B5EF4-FFF2-40B4-BE49-F238E27FC236}">
                <a16:creationId xmlns:a16="http://schemas.microsoft.com/office/drawing/2014/main" id="{1F3ED95F-FF32-4F1C-994E-1B87C8AB3A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spcBef>
                <a:spcPct val="0"/>
              </a:spcBef>
              <a:buFont typeface="Arial"/>
              <a:buChar char="•"/>
            </a:pPr>
            <a:r>
              <a:rPr lang="en-US">
                <a:cs typeface="Calibri"/>
              </a:rPr>
              <a:t>Created complete document outlining the software requirements, and use cases </a:t>
            </a:r>
          </a:p>
          <a:p>
            <a:pPr marL="171450" indent="-171450">
              <a:spcBef>
                <a:spcPct val="0"/>
              </a:spcBef>
              <a:buFont typeface="Arial"/>
              <a:buChar char="•"/>
            </a:pPr>
            <a:r>
              <a:rPr lang="en-US">
                <a:cs typeface="Calibri"/>
              </a:rPr>
              <a:t>Backbone server running Spark now</a:t>
            </a:r>
          </a:p>
          <a:p>
            <a:pPr marL="171450" indent="-171450">
              <a:spcBef>
                <a:spcPct val="0"/>
              </a:spcBef>
              <a:buFont typeface="Arial"/>
              <a:buChar char="•"/>
            </a:pPr>
            <a:r>
              <a:rPr lang="en-US">
                <a:cs typeface="Calibri"/>
              </a:rPr>
              <a:t>Currently working on RDD setup and beginning to program for Spark (and clusters)</a:t>
            </a:r>
          </a:p>
          <a:p>
            <a:pPr marL="171450" indent="-171450">
              <a:spcBef>
                <a:spcPct val="0"/>
              </a:spcBef>
              <a:buFont typeface="Arial"/>
              <a:buChar char="•"/>
            </a:pPr>
            <a:r>
              <a:rPr lang="en-US">
                <a:cs typeface="Calibri"/>
              </a:rPr>
              <a:t>Already have the test code/examples running </a:t>
            </a:r>
          </a:p>
        </p:txBody>
      </p:sp>
      <p:sp>
        <p:nvSpPr>
          <p:cNvPr id="13316" name="Slide Number Placeholder 3">
            <a:extLst>
              <a:ext uri="{FF2B5EF4-FFF2-40B4-BE49-F238E27FC236}">
                <a16:creationId xmlns:a16="http://schemas.microsoft.com/office/drawing/2014/main" id="{114097FF-B073-44A8-B0D1-A0A1CF212E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9C96AC67-0C4F-4B53-8C81-A42A659A4013}" type="slidenum">
              <a:rPr lang="en-CA" altLang="en-US"/>
              <a:pPr/>
              <a:t>3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605846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>
            <a:extLst>
              <a:ext uri="{FF2B5EF4-FFF2-40B4-BE49-F238E27FC236}">
                <a16:creationId xmlns:a16="http://schemas.microsoft.com/office/drawing/2014/main" id="{976B86E7-2D94-4EDE-8372-A06B364232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>
            <a:extLst>
              <a:ext uri="{FF2B5EF4-FFF2-40B4-BE49-F238E27FC236}">
                <a16:creationId xmlns:a16="http://schemas.microsoft.com/office/drawing/2014/main" id="{1F3ED95F-FF32-4F1C-994E-1B87C8AB3A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spcBef>
                <a:spcPct val="0"/>
              </a:spcBef>
              <a:buFont typeface="Arial"/>
              <a:buChar char="•"/>
            </a:pPr>
            <a:r>
              <a:rPr lang="en-US">
                <a:cs typeface="Calibri"/>
              </a:rPr>
              <a:t>Need integration of OTP to take our queries of road speed (either stream or batch processed) </a:t>
            </a:r>
          </a:p>
          <a:p>
            <a:pPr marL="171450" indent="-171450">
              <a:spcBef>
                <a:spcPct val="0"/>
              </a:spcBef>
              <a:buFont typeface="Arial"/>
              <a:buChar char="•"/>
            </a:pPr>
            <a:endParaRPr lang="en-US">
              <a:cs typeface="Calibri"/>
            </a:endParaRPr>
          </a:p>
          <a:p>
            <a:pPr marL="171450" indent="-171450">
              <a:spcBef>
                <a:spcPct val="0"/>
              </a:spcBef>
              <a:buFont typeface="Arial,Sans-Serif"/>
              <a:buChar char="•"/>
            </a:pPr>
            <a:r>
              <a:rPr lang="en-US"/>
              <a:t>RDD is Spark's handling of fault-tolerant data storage across any number of nodes </a:t>
            </a:r>
            <a:endParaRPr lang="en-US">
              <a:cs typeface="Calibri"/>
            </a:endParaRPr>
          </a:p>
          <a:p>
            <a:pPr marL="628650" lvl="1" indent="-171450">
              <a:spcBef>
                <a:spcPct val="0"/>
              </a:spcBef>
              <a:buFont typeface="Arial,Sans-Serif"/>
              <a:buChar char="•"/>
            </a:pPr>
            <a:r>
              <a:rPr lang="en-US"/>
              <a:t>Will be using it to create new </a:t>
            </a:r>
            <a:r>
              <a:rPr lang="en-US" err="1"/>
              <a:t>parellelizations</a:t>
            </a:r>
            <a:r>
              <a:rPr lang="en-US"/>
              <a:t> of our input data </a:t>
            </a:r>
            <a:endParaRPr lang="en-US">
              <a:cs typeface="Calibri"/>
            </a:endParaRPr>
          </a:p>
          <a:p>
            <a:pPr marL="628650" lvl="1" indent="-171450">
              <a:spcBef>
                <a:spcPct val="0"/>
              </a:spcBef>
              <a:buFont typeface="Arial,Sans-Serif"/>
              <a:buChar char="•"/>
            </a:pPr>
            <a:r>
              <a:rPr lang="en-US"/>
              <a:t>Also allows integration with any </a:t>
            </a:r>
            <a:r>
              <a:rPr lang="en-US" err="1"/>
              <a:t>hadoop</a:t>
            </a:r>
            <a:r>
              <a:rPr lang="en-US"/>
              <a:t> file system </a:t>
            </a:r>
            <a:endParaRPr lang="en-US">
              <a:cs typeface="Calibri"/>
            </a:endParaRPr>
          </a:p>
          <a:p>
            <a:pPr marL="171450" indent="-171450">
              <a:spcBef>
                <a:spcPct val="0"/>
              </a:spcBef>
              <a:buFont typeface="Arial"/>
              <a:buChar char="•"/>
            </a:pPr>
            <a:endParaRPr lang="en-US">
              <a:cs typeface="Calibri"/>
            </a:endParaRPr>
          </a:p>
          <a:p>
            <a:pPr marL="171450" indent="-171450">
              <a:spcBef>
                <a:spcPct val="0"/>
              </a:spcBef>
              <a:buFont typeface="Arial"/>
              <a:buChar char="•"/>
            </a:pPr>
            <a:r>
              <a:rPr lang="en-US">
                <a:cs typeface="Calibri"/>
              </a:rPr>
              <a:t>Create cluster of 3 identical processing VM's to learn load balancing &amp; </a:t>
            </a:r>
            <a:r>
              <a:rPr lang="en-US" err="1">
                <a:cs typeface="Calibri"/>
              </a:rPr>
              <a:t>parellelization</a:t>
            </a:r>
            <a:r>
              <a:rPr lang="en-US">
                <a:cs typeface="Calibri"/>
              </a:rPr>
              <a:t> of queries </a:t>
            </a:r>
          </a:p>
          <a:p>
            <a:pPr marL="628650" lvl="1" indent="-171450">
              <a:spcBef>
                <a:spcPct val="0"/>
              </a:spcBef>
              <a:buFont typeface="Arial"/>
              <a:buChar char="•"/>
            </a:pPr>
            <a:r>
              <a:rPr lang="en-US">
                <a:cs typeface="Calibri"/>
              </a:rPr>
              <a:t>Spark programs need to be written to allow scaling/division of dataset and queries</a:t>
            </a:r>
          </a:p>
          <a:p>
            <a:pPr marL="171450" indent="-171450">
              <a:spcBef>
                <a:spcPct val="0"/>
              </a:spcBef>
              <a:buFont typeface="Arial"/>
              <a:buChar char="•"/>
            </a:pPr>
            <a:endParaRPr lang="en-US">
              <a:cs typeface="Calibri"/>
            </a:endParaRPr>
          </a:p>
          <a:p>
            <a:pPr marL="171450" indent="-171450">
              <a:spcBef>
                <a:spcPct val="0"/>
              </a:spcBef>
              <a:buFont typeface="Arial"/>
              <a:buChar char="•"/>
            </a:pPr>
            <a:r>
              <a:rPr lang="en-US">
                <a:cs typeface="Calibri"/>
              </a:rPr>
              <a:t>Integration with built in </a:t>
            </a:r>
            <a:r>
              <a:rPr lang="en-US" err="1">
                <a:cs typeface="Calibri"/>
              </a:rPr>
              <a:t>MLlib</a:t>
            </a:r>
            <a:r>
              <a:rPr lang="en-US">
                <a:cs typeface="Calibri"/>
              </a:rPr>
              <a:t> functions to allow processing of batch data &amp; predictions</a:t>
            </a:r>
          </a:p>
          <a:p>
            <a:pPr lvl="1">
              <a:spcBef>
                <a:spcPct val="0"/>
              </a:spcBef>
            </a:pPr>
            <a:endParaRPr lang="en-US">
              <a:cs typeface="Calibri"/>
            </a:endParaRPr>
          </a:p>
          <a:p>
            <a:pPr lvl="1">
              <a:spcBef>
                <a:spcPct val="0"/>
              </a:spcBef>
            </a:pPr>
            <a:endParaRPr lang="en-US">
              <a:cs typeface="Calibri"/>
            </a:endParaRPr>
          </a:p>
          <a:p>
            <a:pPr lvl="1">
              <a:spcBef>
                <a:spcPct val="0"/>
              </a:spcBef>
            </a:pPr>
            <a:endParaRPr lang="en-US">
              <a:cs typeface="Calibri"/>
            </a:endParaRPr>
          </a:p>
        </p:txBody>
      </p:sp>
      <p:sp>
        <p:nvSpPr>
          <p:cNvPr id="13316" name="Slide Number Placeholder 3">
            <a:extLst>
              <a:ext uri="{FF2B5EF4-FFF2-40B4-BE49-F238E27FC236}">
                <a16:creationId xmlns:a16="http://schemas.microsoft.com/office/drawing/2014/main" id="{114097FF-B073-44A8-B0D1-A0A1CF212E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9C96AC67-0C4F-4B53-8C81-A42A659A4013}" type="slidenum">
              <a:rPr lang="en-CA" altLang="en-US"/>
              <a:pPr/>
              <a:t>4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656846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Example result from a successful Spark task. (one of the examples from the Apache library)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Currently functional VM running the technologies</a:t>
            </a:r>
          </a:p>
          <a:p>
            <a:r>
              <a:rPr lang="en-US">
                <a:cs typeface="Calibri"/>
              </a:rPr>
              <a:t>Ability to connect to other VM's as slave nodes from a single master node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8A921-B2F5-4157-8847-14E084919723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4836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>
            <a:extLst>
              <a:ext uri="{FF2B5EF4-FFF2-40B4-BE49-F238E27FC236}">
                <a16:creationId xmlns:a16="http://schemas.microsoft.com/office/drawing/2014/main" id="{976B86E7-2D94-4EDE-8372-A06B364232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>
            <a:extLst>
              <a:ext uri="{FF2B5EF4-FFF2-40B4-BE49-F238E27FC236}">
                <a16:creationId xmlns:a16="http://schemas.microsoft.com/office/drawing/2014/main" id="{1F3ED95F-FF32-4F1C-994E-1B87C8AB3A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spcBef>
                <a:spcPct val="0"/>
              </a:spcBef>
              <a:buFont typeface="Arial"/>
              <a:buChar char="•"/>
            </a:pPr>
            <a:endParaRPr lang="en-US">
              <a:cs typeface="Calibri"/>
            </a:endParaRPr>
          </a:p>
        </p:txBody>
      </p:sp>
      <p:sp>
        <p:nvSpPr>
          <p:cNvPr id="13316" name="Slide Number Placeholder 3">
            <a:extLst>
              <a:ext uri="{FF2B5EF4-FFF2-40B4-BE49-F238E27FC236}">
                <a16:creationId xmlns:a16="http://schemas.microsoft.com/office/drawing/2014/main" id="{114097FF-B073-44A8-B0D1-A0A1CF212E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9C96AC67-0C4F-4B53-8C81-A42A659A4013}" type="slidenum">
              <a:rPr lang="en-CA" altLang="en-US"/>
              <a:pPr/>
              <a:t>6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429744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2686E-CED8-486E-A271-9091D8D5E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AC6C8F-7D71-4640-85EE-6E67506D61CB}" type="datetimeFigureOut">
              <a:rPr lang="en-CA"/>
              <a:pPr>
                <a:defRPr/>
              </a:pPr>
              <a:t>2019-10-25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56CEB5-9871-472B-8BFF-9F71E4DA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64433-8C65-47BF-B2AB-0FE9277DC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D78634-A4DF-4B04-AD2F-98E1AFF3AF9F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9241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19805-4C61-4EE5-B733-0DBA85F9B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4568D-8ABA-4257-A2A2-648D6F4AEEFC}" type="datetimeFigureOut">
              <a:rPr lang="en-CA"/>
              <a:pPr>
                <a:defRPr/>
              </a:pPr>
              <a:t>2019-10-25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0363A-666B-41CA-8A8B-E203160D2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3A73E-A45E-4A31-8D9E-26738CB92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36F821-436A-4781-AF20-D4DE963575BE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8301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9E7CF-A662-4951-B56B-2F50CEA5A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B4FEB4-BD5A-46D9-ADF9-E67248149B0A}" type="datetimeFigureOut">
              <a:rPr lang="en-CA"/>
              <a:pPr>
                <a:defRPr/>
              </a:pPr>
              <a:t>2019-10-25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8314B-D5FE-44DF-A3A4-D7A00022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5FEC4-2621-4CA2-AAFB-BA6B2D46E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3E7839-EA33-4336-BA14-D5EB45BF311F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164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tIns="216000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ZA" noProof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81527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7B95B-96BB-4368-90DC-7CEA6EC9A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8EFD17-C890-46A7-B78F-A5EE2B2C2F8C}" type="datetimeFigureOut">
              <a:rPr lang="en-CA"/>
              <a:pPr>
                <a:defRPr/>
              </a:pPr>
              <a:t>2019-10-25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260A1-FF43-4C98-B33A-5CD3543EC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E389E-A0E3-4685-A319-5F8FA049C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1D3720-00A0-4708-A23F-B457448D49C9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8756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709B8-1D1B-43D3-814F-54254E704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C07F71-F166-40A1-A045-D4924E483AB5}" type="datetimeFigureOut">
              <a:rPr lang="en-CA"/>
              <a:pPr>
                <a:defRPr/>
              </a:pPr>
              <a:t>2019-10-25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B58981-06EB-4ED3-B70C-835C61B9A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68937-C833-4C92-B80B-4C5E9C169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85A1FF-8819-4BD5-A9CF-6F206E9BF017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701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7074A0B-D399-4916-AF98-95AE8651C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333147-6538-4227-A054-8735A8B83680}" type="datetimeFigureOut">
              <a:rPr lang="en-CA"/>
              <a:pPr>
                <a:defRPr/>
              </a:pPr>
              <a:t>2019-10-25</a:t>
            </a:fld>
            <a:endParaRPr lang="en-CA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49116A8-2A9C-4ED1-8BAA-787B9365C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8326538-B09A-476F-A96A-706DF3F7E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CC68A1-DB60-4BE0-8D95-7C2B893F0315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2272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15DFFE0-1119-4D13-9350-3FD6D6B76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442EE0-1871-43F2-A590-28EB38BE491A}" type="datetimeFigureOut">
              <a:rPr lang="en-CA"/>
              <a:pPr>
                <a:defRPr/>
              </a:pPr>
              <a:t>2019-10-25</a:t>
            </a:fld>
            <a:endParaRPr lang="en-CA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97F1C56-45A0-4090-B8AA-D73FD9FE3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5817B0C-0DEF-4F44-ACC8-6C47BB72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C850BB-5F89-4759-A383-444F3D8EAAE8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7388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D3383E2-CE8C-4E53-BEFB-623C4BDA4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FD1436-8C2A-41B6-9779-CA2A6714A7B4}" type="datetimeFigureOut">
              <a:rPr lang="en-CA"/>
              <a:pPr>
                <a:defRPr/>
              </a:pPr>
              <a:t>2019-10-25</a:t>
            </a:fld>
            <a:endParaRPr lang="en-CA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4965079-A496-4196-8DAC-FC32425B4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3E1614B-E83A-4D8B-821B-4E5313A5B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430955-A91B-47BD-A022-2EF87E4E8CAE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8973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722200A-E9C2-41AD-87A2-4DFADDBC4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35A9A3-BECE-4FE7-A442-7FADB482B988}" type="datetimeFigureOut">
              <a:rPr lang="en-CA"/>
              <a:pPr>
                <a:defRPr/>
              </a:pPr>
              <a:t>2019-10-25</a:t>
            </a:fld>
            <a:endParaRPr lang="en-CA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E2421A0-13D0-4A1C-84E1-08564D3FC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2E107E7-F83E-49E1-94A2-D35400C91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7DD3C7-46DF-4EA3-95B8-619CB0624374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2865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296A36C-AEF0-4621-8BAA-77A881ACD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55762A-6721-4C9B-BF18-3DD251928219}" type="datetimeFigureOut">
              <a:rPr lang="en-CA"/>
              <a:pPr>
                <a:defRPr/>
              </a:pPr>
              <a:t>2019-10-25</a:t>
            </a:fld>
            <a:endParaRPr lang="en-CA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DE83085-2E20-45F2-96DA-2A675DF12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748021D-9E12-4495-B3A5-ED52C30DE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6BED42-A34E-467E-8F93-05CF15491CA3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3273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051CB85-E297-4433-A394-80C39AE18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C541F4-B2F1-4154-AA7A-A101724506B8}" type="datetimeFigureOut">
              <a:rPr lang="en-CA"/>
              <a:pPr>
                <a:defRPr/>
              </a:pPr>
              <a:t>2019-10-25</a:t>
            </a:fld>
            <a:endParaRPr lang="en-CA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F06377E-ABD7-4292-A849-43D44D84E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53617D9-C6B1-4A97-9D12-349952909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DFE908-F1B9-4DF4-B75F-34BCCCE15A9A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2932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BAC6925A-3ABE-49E4-95DB-1C13365BA5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CA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C87DCCC-9D52-4804-9DBA-13274EF399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CA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1EEDA-649C-43FB-BE81-D5152C4767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97AFF10-4A47-409D-A1D4-5CB73EBDFE1E}" type="datetimeFigureOut">
              <a:rPr lang="en-CA"/>
              <a:pPr>
                <a:defRPr/>
              </a:pPr>
              <a:t>2019-10-25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D25A0-3547-4FAC-8F08-373942EF9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75A9F-250B-4804-AC81-796917AC53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C593155-9E85-407A-ACD6-22AFEA8CB769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69C7D06B-83E1-4D02-A57B-981D8AE6A9E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7999"/>
          </a:xfrm>
          <a:solidFill>
            <a:schemeClr val="bg1"/>
          </a:solidFill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20B3CD66-CFA0-4F1B-A8EE-B66B38E3F9B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485900" y="2133600"/>
            <a:ext cx="5184775" cy="35877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000"/>
              <a:t>Ranil Fernando, Scott Thomas, Jonathon Florek</a:t>
            </a:r>
          </a:p>
        </p:txBody>
      </p:sp>
      <p:sp>
        <p:nvSpPr>
          <p:cNvPr id="8196" name="TextBox 1">
            <a:extLst>
              <a:ext uri="{FF2B5EF4-FFF2-40B4-BE49-F238E27FC236}">
                <a16:creationId xmlns:a16="http://schemas.microsoft.com/office/drawing/2014/main" id="{DF3A2B15-2DF6-44E2-BAE8-D78AE54E33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4728" y="1219012"/>
            <a:ext cx="721677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CA" altLang="en-US" sz="2400">
                <a:solidFill>
                  <a:schemeClr val="bg1"/>
                </a:solidFill>
                <a:latin typeface="Calibri"/>
                <a:cs typeface="Calibri"/>
              </a:rPr>
              <a:t>Bi-Weekly Scrum #2</a:t>
            </a:r>
            <a:endParaRPr lang="en-CA" altLang="en-US" sz="2400">
              <a:solidFill>
                <a:schemeClr val="bg1"/>
              </a:solidFill>
            </a:endParaRPr>
          </a:p>
          <a:p>
            <a:r>
              <a:rPr lang="en-US" altLang="en-US" sz="1600">
                <a:solidFill>
                  <a:srgbClr val="F2F2F2"/>
                </a:solidFill>
                <a:latin typeface="Calibri"/>
                <a:cs typeface="Calibri"/>
              </a:rPr>
              <a:t>By Team MX</a:t>
            </a:r>
          </a:p>
          <a:p>
            <a:endParaRPr lang="en-CA" altLang="en-US" sz="2400">
              <a:solidFill>
                <a:schemeClr val="bg1"/>
              </a:solidFill>
            </a:endParaRPr>
          </a:p>
        </p:txBody>
      </p:sp>
      <p:sp>
        <p:nvSpPr>
          <p:cNvPr id="8198" name="TextBox 8">
            <a:extLst>
              <a:ext uri="{FF2B5EF4-FFF2-40B4-BE49-F238E27FC236}">
                <a16:creationId xmlns:a16="http://schemas.microsoft.com/office/drawing/2014/main" id="{EFF2BC6F-C0C1-474F-8A51-698BD45C2B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15538" y="6413500"/>
            <a:ext cx="126188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CA" altLang="en-US">
                <a:solidFill>
                  <a:schemeClr val="bg1"/>
                </a:solidFill>
                <a:latin typeface="Calibri"/>
                <a:cs typeface="Calibri"/>
              </a:rPr>
              <a:t>2019-10-25</a:t>
            </a:r>
            <a:endParaRPr lang="en-US">
              <a:solidFill>
                <a:schemeClr val="bg1"/>
              </a:solidFill>
            </a:endParaRPr>
          </a:p>
          <a:p>
            <a:endParaRPr lang="en-CA" altLang="en-US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2459E9-C2DC-4A5C-A9B3-F63111637910}"/>
              </a:ext>
            </a:extLst>
          </p:cNvPr>
          <p:cNvSpPr/>
          <p:nvPr/>
        </p:nvSpPr>
        <p:spPr>
          <a:xfrm>
            <a:off x="1342126" y="0"/>
            <a:ext cx="408432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altLang="en-US" sz="8800">
                <a:solidFill>
                  <a:schemeClr val="bg1"/>
                </a:solidFill>
              </a:rPr>
              <a:t>mXpress</a:t>
            </a:r>
            <a:endParaRPr lang="en-CA" sz="4400"/>
          </a:p>
        </p:txBody>
      </p:sp>
    </p:spTree>
    <p:extLst>
      <p:ext uri="{BB962C8B-B14F-4D97-AF65-F5344CB8AC3E}">
        <p14:creationId xmlns:p14="http://schemas.microsoft.com/office/powerpoint/2010/main" val="3513913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13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0" name="Picture 139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290" name="Title 1">
            <a:extLst>
              <a:ext uri="{FF2B5EF4-FFF2-40B4-BE49-F238E27FC236}">
                <a16:creationId xmlns:a16="http://schemas.microsoft.com/office/drawing/2014/main" id="{3D9090DF-B044-4AC2-B209-B072AC0542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sz="4000">
                <a:solidFill>
                  <a:srgbClr val="FFFFFF"/>
                </a:solidFill>
              </a:rPr>
              <a:t>mXpress Emergency Vehicle Routing System</a:t>
            </a:r>
            <a:endParaRPr lang="en-CA" altLang="en-US" sz="4000">
              <a:solidFill>
                <a:srgbClr val="FFFFFF"/>
              </a:solidFill>
            </a:endParaRPr>
          </a:p>
        </p:txBody>
      </p:sp>
      <p:graphicFrame>
        <p:nvGraphicFramePr>
          <p:cNvPr id="12293" name="Content Placeholder 2">
            <a:extLst>
              <a:ext uri="{FF2B5EF4-FFF2-40B4-BE49-F238E27FC236}">
                <a16:creationId xmlns:a16="http://schemas.microsoft.com/office/drawing/2014/main" id="{692147BA-6E35-46BD-A5CD-6DBBECB11E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8413556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1547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90" name="Title 1">
            <a:extLst>
              <a:ext uri="{FF2B5EF4-FFF2-40B4-BE49-F238E27FC236}">
                <a16:creationId xmlns:a16="http://schemas.microsoft.com/office/drawing/2014/main" id="{3D9090DF-B044-4AC2-B209-B072AC0542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 eaLnBrk="1" hangingPunct="1"/>
            <a:r>
              <a:rPr lang="en-US" altLang="en-US" sz="4400">
                <a:solidFill>
                  <a:srgbClr val="FFFFFF"/>
                </a:solidFill>
                <a:cs typeface="Calibri Light"/>
              </a:rPr>
              <a:t>Project Progress</a:t>
            </a:r>
          </a:p>
        </p:txBody>
      </p:sp>
      <p:pic>
        <p:nvPicPr>
          <p:cNvPr id="2" name="Picture 2" descr="A close up of a road&#10;&#10;Description generated with very high confidence">
            <a:extLst>
              <a:ext uri="{FF2B5EF4-FFF2-40B4-BE49-F238E27FC236}">
                <a16:creationId xmlns:a16="http://schemas.microsoft.com/office/drawing/2014/main" id="{D72DD784-C899-4931-8E5D-09A6484C41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213" b="2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93" name="Rectangle 19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97" name="Content Placeholder 2">
            <a:extLst>
              <a:ext uri="{FF2B5EF4-FFF2-40B4-BE49-F238E27FC236}">
                <a16:creationId xmlns:a16="http://schemas.microsoft.com/office/drawing/2014/main" id="{1C6F54BB-B55B-427D-B2A8-EA8C9D98D26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altLang="en-US" sz="2000">
                <a:solidFill>
                  <a:srgbClr val="FFFFFF"/>
                </a:solidFill>
                <a:cs typeface="Calibri"/>
              </a:rPr>
              <a:t>Identified Software Requirements in detail</a:t>
            </a:r>
          </a:p>
          <a:p>
            <a:pPr lvl="1">
              <a:defRPr/>
            </a:pPr>
            <a:r>
              <a:rPr lang="en-US" altLang="en-US" sz="2000">
                <a:solidFill>
                  <a:srgbClr val="FFFFFF"/>
                </a:solidFill>
                <a:cs typeface="Calibri"/>
              </a:rPr>
              <a:t>Created Software Requirements Specification</a:t>
            </a:r>
          </a:p>
          <a:p>
            <a:pPr>
              <a:defRPr/>
            </a:pPr>
            <a:r>
              <a:rPr lang="en-US" altLang="en-US" sz="2000">
                <a:solidFill>
                  <a:srgbClr val="FFFFFF"/>
                </a:solidFill>
                <a:sym typeface="Wingdings" panose="05000000000000000000" pitchFamily="2" charset="2"/>
              </a:rPr>
              <a:t>Testing Backbone Created</a:t>
            </a:r>
            <a:endParaRPr lang="en-US" altLang="en-US" sz="2000">
              <a:solidFill>
                <a:srgbClr val="FFFFFF"/>
              </a:solidFill>
              <a:cs typeface="Calibri"/>
            </a:endParaRPr>
          </a:p>
          <a:p>
            <a:pPr lvl="1">
              <a:defRPr/>
            </a:pPr>
            <a:r>
              <a:rPr lang="en-US" altLang="en-US" sz="2000">
                <a:solidFill>
                  <a:srgbClr val="FFFFFF"/>
                </a:solidFill>
                <a:cs typeface="Calibri"/>
              </a:rPr>
              <a:t>Working on Spark programming </a:t>
            </a:r>
          </a:p>
          <a:p>
            <a:pPr>
              <a:defRPr/>
            </a:pPr>
            <a:r>
              <a:rPr lang="en-US" altLang="en-US" sz="2000">
                <a:solidFill>
                  <a:srgbClr val="FFFFFF"/>
                </a:solidFill>
                <a:cs typeface="Calibri"/>
              </a:rPr>
              <a:t>Installation of Apache Spark</a:t>
            </a:r>
          </a:p>
          <a:p>
            <a:pPr lvl="1">
              <a:defRPr/>
            </a:pPr>
            <a:r>
              <a:rPr lang="en-US" altLang="en-US" sz="2000">
                <a:solidFill>
                  <a:srgbClr val="FFFFFF"/>
                </a:solidFill>
                <a:cs typeface="Calibri"/>
              </a:rPr>
              <a:t>Have example &amp; test code running on single node Spark</a:t>
            </a:r>
          </a:p>
          <a:p>
            <a:pPr>
              <a:defRPr/>
            </a:pPr>
            <a:r>
              <a:rPr lang="en-US" altLang="en-US" sz="2000">
                <a:solidFill>
                  <a:srgbClr val="FFFFFF"/>
                </a:solidFill>
                <a:cs typeface="Calibri"/>
              </a:rPr>
              <a:t>Trello (Kanban Board) &amp; Gantt Chart</a:t>
            </a:r>
          </a:p>
          <a:p>
            <a:pPr lvl="1">
              <a:defRPr/>
            </a:pPr>
            <a:endParaRPr lang="en-US" altLang="en-US" sz="200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4085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6" name="Freeform 11">
            <a:extLst>
              <a:ext uri="{FF2B5EF4-FFF2-40B4-BE49-F238E27FC236}">
                <a16:creationId xmlns:a16="http://schemas.microsoft.com/office/drawing/2014/main" id="{A0BF428C-DA8B-4D99-9930-18F7F91D8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Freeform 37">
            <a:extLst>
              <a:ext uri="{FF2B5EF4-FFF2-40B4-BE49-F238E27FC236}">
                <a16:creationId xmlns:a16="http://schemas.microsoft.com/office/drawing/2014/main" id="{A03E2379-8871-408A-95CE-7AAE8FA53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290" name="Title 1">
            <a:extLst>
              <a:ext uri="{FF2B5EF4-FFF2-40B4-BE49-F238E27FC236}">
                <a16:creationId xmlns:a16="http://schemas.microsoft.com/office/drawing/2014/main" id="{3D9090DF-B044-4AC2-B209-B072AC0542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400">
                <a:cs typeface="Calibri Light"/>
              </a:rPr>
              <a:t>Next Steps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3EF9C69-EEFB-41B3-B1EA-372B561CA14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2015406"/>
            <a:ext cx="5097779" cy="4065986"/>
          </a:xfrm>
        </p:spPr>
        <p:txBody>
          <a:bodyPr anchor="t">
            <a:normAutofit lnSpcReduction="10000"/>
          </a:bodyPr>
          <a:lstStyle/>
          <a:p>
            <a:pPr>
              <a:defRPr/>
            </a:pPr>
            <a:r>
              <a:rPr lang="en-US" altLang="en-US" sz="1700" err="1">
                <a:solidFill>
                  <a:srgbClr val="FFFFFF"/>
                </a:solidFill>
                <a:cs typeface="Calibri"/>
              </a:rPr>
              <a:t>OpenTripPlanner</a:t>
            </a:r>
            <a:r>
              <a:rPr lang="en-US" altLang="en-US" sz="1700">
                <a:solidFill>
                  <a:srgbClr val="FFFFFF"/>
                </a:solidFill>
                <a:cs typeface="Calibri"/>
              </a:rPr>
              <a:t> Integration</a:t>
            </a:r>
          </a:p>
          <a:p>
            <a:pPr>
              <a:defRPr/>
            </a:pPr>
            <a:r>
              <a:rPr lang="en-US" altLang="en-US" sz="1700">
                <a:solidFill>
                  <a:srgbClr val="FFFFFF"/>
                </a:solidFill>
                <a:cs typeface="Calibri"/>
              </a:rPr>
              <a:t>Creation of RDD (Resilient Distributed Dataset) using ontology</a:t>
            </a:r>
          </a:p>
          <a:p>
            <a:pPr>
              <a:defRPr/>
            </a:pPr>
            <a:r>
              <a:rPr lang="en-US" altLang="en-US" sz="1700">
                <a:solidFill>
                  <a:srgbClr val="FFFFFF"/>
                </a:solidFill>
                <a:cs typeface="Calibri"/>
              </a:rPr>
              <a:t>Configuring Spark cluster </a:t>
            </a:r>
          </a:p>
          <a:p>
            <a:pPr>
              <a:defRPr/>
            </a:pPr>
            <a:r>
              <a:rPr lang="en-US" altLang="en-US" sz="1700" err="1">
                <a:solidFill>
                  <a:srgbClr val="FFFFFF"/>
                </a:solidFill>
                <a:cs typeface="Calibri"/>
              </a:rPr>
              <a:t>MLlib</a:t>
            </a:r>
            <a:r>
              <a:rPr lang="en-US" altLang="en-US" sz="1700">
                <a:solidFill>
                  <a:srgbClr val="FFFFFF"/>
                </a:solidFill>
                <a:cs typeface="Calibri"/>
              </a:rPr>
              <a:t> function testing</a:t>
            </a:r>
          </a:p>
          <a:p>
            <a:pPr>
              <a:defRPr/>
            </a:pPr>
            <a:endParaRPr lang="en-US" altLang="en-US" sz="1700">
              <a:solidFill>
                <a:srgbClr val="FFFFFF"/>
              </a:solidFill>
              <a:cs typeface="Calibri"/>
            </a:endParaRPr>
          </a:p>
          <a:p>
            <a:pPr>
              <a:defRPr/>
            </a:pPr>
            <a:endParaRPr lang="en-US" altLang="en-US" sz="1700">
              <a:solidFill>
                <a:srgbClr val="FFFFFF"/>
              </a:solidFill>
              <a:cs typeface="Calibri"/>
            </a:endParaRPr>
          </a:p>
          <a:p>
            <a:pPr>
              <a:defRPr/>
            </a:pPr>
            <a:r>
              <a:rPr lang="en-US" altLang="en-US" sz="1700">
                <a:solidFill>
                  <a:srgbClr val="FFFFFF"/>
                </a:solidFill>
                <a:cs typeface="Calibri"/>
              </a:rPr>
              <a:t>Apache Hadoop</a:t>
            </a:r>
          </a:p>
          <a:p>
            <a:pPr lvl="1">
              <a:defRPr/>
            </a:pPr>
            <a:r>
              <a:rPr lang="en-US" altLang="en-US" sz="1700">
                <a:solidFill>
                  <a:srgbClr val="FFFFFF"/>
                </a:solidFill>
                <a:cs typeface="Calibri"/>
              </a:rPr>
              <a:t>YARN (Hadoop Daemon Scheduler)</a:t>
            </a:r>
          </a:p>
          <a:p>
            <a:pPr lvl="1">
              <a:defRPr/>
            </a:pPr>
            <a:r>
              <a:rPr lang="en-US" altLang="en-US" sz="1700">
                <a:solidFill>
                  <a:srgbClr val="FFFFFF"/>
                </a:solidFill>
                <a:cs typeface="Calibri"/>
              </a:rPr>
              <a:t>HDFS</a:t>
            </a:r>
          </a:p>
          <a:p>
            <a:pPr>
              <a:defRPr/>
            </a:pPr>
            <a:r>
              <a:rPr lang="en-US" altLang="en-US" sz="1700">
                <a:solidFill>
                  <a:srgbClr val="FFFFFF"/>
                </a:solidFill>
                <a:cs typeface="Calibri"/>
              </a:rPr>
              <a:t>Apache Jena</a:t>
            </a:r>
          </a:p>
          <a:p>
            <a:pPr lvl="1">
              <a:defRPr/>
            </a:pPr>
            <a:r>
              <a:rPr lang="en-US" altLang="en-US" sz="1700">
                <a:solidFill>
                  <a:srgbClr val="FFFFFF"/>
                </a:solidFill>
                <a:cs typeface="Calibri"/>
              </a:rPr>
              <a:t>Creation of RDF Database</a:t>
            </a:r>
          </a:p>
          <a:p>
            <a:pPr>
              <a:defRPr/>
            </a:pPr>
            <a:r>
              <a:rPr lang="en-US" altLang="en-US" sz="1700">
                <a:solidFill>
                  <a:srgbClr val="FFFFFF"/>
                </a:solidFill>
                <a:cs typeface="Calibri"/>
              </a:rPr>
              <a:t>Scala </a:t>
            </a:r>
          </a:p>
          <a:p>
            <a:pPr>
              <a:defRPr/>
            </a:pPr>
            <a:endParaRPr lang="en-US" altLang="en-US" sz="1700">
              <a:solidFill>
                <a:srgbClr val="FFFFFF"/>
              </a:solidFill>
              <a:cs typeface="Calibri"/>
            </a:endParaRPr>
          </a:p>
        </p:txBody>
      </p:sp>
      <p:pic>
        <p:nvPicPr>
          <p:cNvPr id="7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1DCCD74-4E2A-4954-8BF9-40279A0FE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209" y="1828800"/>
            <a:ext cx="2903688" cy="2112433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9" name="Picture 9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B0CBAF85-DA9C-4741-B888-397ECE78D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801" y="4102100"/>
            <a:ext cx="4062370" cy="2112433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26826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2" name="Title 1">
            <a:extLst>
              <a:ext uri="{FF2B5EF4-FFF2-40B4-BE49-F238E27FC236}">
                <a16:creationId xmlns:a16="http://schemas.microsoft.com/office/drawing/2014/main" id="{1DD81781-C630-4777-BD43-3C359A24AE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 eaLnBrk="1" hangingPunct="1"/>
            <a:r>
              <a:rPr lang="en-US" alt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Backbone &amp; Testing</a:t>
            </a:r>
          </a:p>
        </p:txBody>
      </p:sp>
      <p:sp>
        <p:nvSpPr>
          <p:cNvPr id="5123" name="Content Placeholder 2">
            <a:extLst>
              <a:ext uri="{FF2B5EF4-FFF2-40B4-BE49-F238E27FC236}">
                <a16:creationId xmlns:a16="http://schemas.microsoft.com/office/drawing/2014/main" id="{0F6FCAB3-CB1E-40D5-A532-ED39A182B04B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643468" y="2638043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  <a:defRPr/>
            </a:pPr>
            <a:r>
              <a:rPr lang="en-US" altLang="en-US" sz="2000">
                <a:sym typeface="Wingdings" panose="05000000000000000000" pitchFamily="2" charset="2"/>
              </a:rPr>
              <a:t>Spark VM1</a:t>
            </a:r>
            <a:endParaRPr lang="en-US"/>
          </a:p>
          <a:p>
            <a:pPr lvl="1" indent="-22860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2000">
                <a:sym typeface="Wingdings" panose="05000000000000000000" pitchFamily="2" charset="2"/>
              </a:rPr>
              <a:t>16GB of RAM &amp; 5 </a:t>
            </a:r>
            <a:r>
              <a:rPr lang="en-US" altLang="en-US" sz="2000" err="1">
                <a:sym typeface="Wingdings" panose="05000000000000000000" pitchFamily="2" charset="2"/>
              </a:rPr>
              <a:t>VCores</a:t>
            </a:r>
            <a:endParaRPr lang="en-US" altLang="en-US" sz="2000" err="1">
              <a:cs typeface="Calibri"/>
            </a:endParaRPr>
          </a:p>
          <a:p>
            <a:pPr lvl="1" indent="-22860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2000">
                <a:sym typeface="Wingdings" panose="05000000000000000000" pitchFamily="2" charset="2"/>
              </a:rPr>
              <a:t>Functional Apache Spark Node</a:t>
            </a:r>
            <a:endParaRPr lang="en-US" altLang="en-US" sz="2000">
              <a:cs typeface="Calibri"/>
            </a:endParaRPr>
          </a:p>
          <a:p>
            <a:pPr lvl="1" indent="-228600">
              <a:buFont typeface="Arial" panose="020B0604020202020204" pitchFamily="34" charset="0"/>
              <a:buChar char="•"/>
              <a:defRPr/>
            </a:pPr>
            <a:r>
              <a:rPr lang="en-US" altLang="en-US" sz="2000">
                <a:cs typeface="Calibri"/>
              </a:rPr>
              <a:t>Running test &amp; example programs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altLang="en-US" sz="2000">
                <a:cs typeface="Calibri"/>
              </a:rPr>
              <a:t>Connection to slave nodes from master</a:t>
            </a:r>
          </a:p>
          <a:p>
            <a:pPr indent="-228600" eaLnBrk="1" hangingPunct="1">
              <a:buFont typeface="Arial" panose="020B0604020202020204" pitchFamily="34" charset="0"/>
              <a:buChar char="•"/>
            </a:pPr>
            <a:endParaRPr lang="en-US" altLang="en-US" sz="2000">
              <a:cs typeface="Calibri"/>
            </a:endParaRPr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D25F0AC-5238-4521-BDC2-32187399A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680" y="1207903"/>
            <a:ext cx="7064990" cy="3894975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290" name="Title 1">
            <a:extLst>
              <a:ext uri="{FF2B5EF4-FFF2-40B4-BE49-F238E27FC236}">
                <a16:creationId xmlns:a16="http://schemas.microsoft.com/office/drawing/2014/main" id="{3D9090DF-B044-4AC2-B209-B072AC0542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>
                <a:solidFill>
                  <a:srgbClr val="FFFFFF"/>
                </a:solidFill>
              </a:rPr>
              <a:t>Group Reflection</a:t>
            </a:r>
            <a:endParaRPr lang="en-CA" altLang="en-US">
              <a:solidFill>
                <a:srgbClr val="FFFFFF"/>
              </a:solidFill>
            </a:endParaRPr>
          </a:p>
        </p:txBody>
      </p:sp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id="{1C6F54BB-B55B-427D-B2A8-EA8C9D98D26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 fontScale="92500"/>
          </a:bodyPr>
          <a:lstStyle/>
          <a:p>
            <a:pPr eaLnBrk="1" hangingPunct="1"/>
            <a:r>
              <a:rPr lang="en-US" altLang="en-US" sz="2200">
                <a:solidFill>
                  <a:srgbClr val="000000"/>
                </a:solidFill>
              </a:rPr>
              <a:t>Do you feel you are on track?</a:t>
            </a:r>
          </a:p>
          <a:p>
            <a:pPr lvl="1" eaLnBrk="1" hangingPunct="1"/>
            <a:r>
              <a:rPr lang="en-US" altLang="en-US" sz="2200">
                <a:solidFill>
                  <a:srgbClr val="000000"/>
                </a:solidFill>
              </a:rPr>
              <a:t>No, with the discovery of Hadoop being a requirement for Spark this creates a major roadblock to getting a cluster up and running. However with Spark running, we can focus on basic Spark programming as well as integration with </a:t>
            </a:r>
            <a:r>
              <a:rPr lang="en-US" altLang="en-US" sz="2200" err="1">
                <a:solidFill>
                  <a:srgbClr val="000000"/>
                </a:solidFill>
              </a:rPr>
              <a:t>OpenTripPlanner</a:t>
            </a:r>
            <a:endParaRPr lang="en-US" altLang="en-US" sz="2200" err="1">
              <a:solidFill>
                <a:srgbClr val="000000"/>
              </a:solidFill>
              <a:cs typeface="Calibri"/>
            </a:endParaRPr>
          </a:p>
          <a:p>
            <a:pPr eaLnBrk="1" hangingPunct="1"/>
            <a:r>
              <a:rPr lang="en-US" altLang="en-US" sz="2200">
                <a:solidFill>
                  <a:srgbClr val="000000"/>
                </a:solidFill>
              </a:rPr>
              <a:t>Do you feel there are barriers to your success (if any)?</a:t>
            </a:r>
            <a:endParaRPr lang="en-US" altLang="en-US" sz="2200">
              <a:solidFill>
                <a:srgbClr val="000000"/>
              </a:solidFill>
              <a:cs typeface="Calibri"/>
            </a:endParaRPr>
          </a:p>
          <a:p>
            <a:pPr lvl="1" eaLnBrk="1" hangingPunct="1"/>
            <a:r>
              <a:rPr lang="en-US" altLang="en-US" sz="2200">
                <a:solidFill>
                  <a:srgbClr val="000000"/>
                </a:solidFill>
              </a:rPr>
              <a:t>Lack of documentation</a:t>
            </a:r>
            <a:endParaRPr lang="en-US" altLang="en-US" sz="2200">
              <a:solidFill>
                <a:srgbClr val="000000"/>
              </a:solidFill>
              <a:cs typeface="Calibri"/>
            </a:endParaRPr>
          </a:p>
          <a:p>
            <a:pPr lvl="1" eaLnBrk="1" hangingPunct="1"/>
            <a:r>
              <a:rPr lang="en-US" altLang="en-US" sz="2200">
                <a:solidFill>
                  <a:srgbClr val="000000"/>
                </a:solidFill>
              </a:rPr>
              <a:t>Enterprise grade hardware requirements </a:t>
            </a:r>
            <a:endParaRPr lang="en-US" altLang="en-US" sz="2200">
              <a:solidFill>
                <a:srgbClr val="000000"/>
              </a:solidFill>
              <a:cs typeface="Calibri"/>
            </a:endParaRPr>
          </a:p>
          <a:p>
            <a:pPr eaLnBrk="1" hangingPunct="1"/>
            <a:r>
              <a:rPr lang="en-US" altLang="en-US" sz="2200">
                <a:solidFill>
                  <a:srgbClr val="000000"/>
                </a:solidFill>
              </a:rPr>
              <a:t>Do you need any help going forward?</a:t>
            </a:r>
            <a:endParaRPr lang="en-US" altLang="en-US" sz="2200">
              <a:solidFill>
                <a:srgbClr val="000000"/>
              </a:solidFill>
              <a:cs typeface="Calibri"/>
            </a:endParaRPr>
          </a:p>
          <a:p>
            <a:pPr lvl="1" eaLnBrk="1" hangingPunct="1"/>
            <a:r>
              <a:rPr lang="en-US" altLang="en-US" sz="2200">
                <a:solidFill>
                  <a:srgbClr val="000000"/>
                </a:solidFill>
              </a:rPr>
              <a:t>Nope </a:t>
            </a:r>
            <a:endParaRPr lang="en-US" altLang="en-US" sz="2200">
              <a:solidFill>
                <a:srgbClr val="000000"/>
              </a:solidFill>
              <a:cs typeface="Calibri" panose="020F0502020204030204"/>
            </a:endParaRPr>
          </a:p>
          <a:p>
            <a:pPr eaLnBrk="1" hangingPunct="1"/>
            <a:r>
              <a:rPr lang="en-US" altLang="en-US" sz="2200">
                <a:solidFill>
                  <a:srgbClr val="000000"/>
                </a:solidFill>
              </a:rPr>
              <a:t>Any other questions or concerns?</a:t>
            </a:r>
            <a:endParaRPr lang="en-US" altLang="en-US" sz="2200">
              <a:solidFill>
                <a:srgbClr val="000000"/>
              </a:solidFill>
              <a:cs typeface="Calibri"/>
            </a:endParaRPr>
          </a:p>
          <a:p>
            <a:pPr lvl="1" eaLnBrk="1" hangingPunct="1"/>
            <a:r>
              <a:rPr lang="en-US" altLang="en-US" sz="2200">
                <a:solidFill>
                  <a:srgbClr val="000000"/>
                </a:solidFill>
              </a:rPr>
              <a:t>Nope</a:t>
            </a:r>
            <a:endParaRPr lang="en-US" altLang="en-US" sz="2200">
              <a:solidFill>
                <a:srgbClr val="0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0430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6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mXpress Emergency Vehicle Routing System</vt:lpstr>
      <vt:lpstr>Project Progress</vt:lpstr>
      <vt:lpstr>Next Steps</vt:lpstr>
      <vt:lpstr>Backbone &amp; Testing</vt:lpstr>
      <vt:lpstr>Group Reflection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Ranil Fernando</dc:creator>
  <cp:revision>2</cp:revision>
  <dcterms:created xsi:type="dcterms:W3CDTF">2019-10-11T16:06:02Z</dcterms:created>
  <dcterms:modified xsi:type="dcterms:W3CDTF">2019-10-25T16:37:16Z</dcterms:modified>
</cp:coreProperties>
</file>